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59" r:id="rId7"/>
  </p:sldMasterIdLst>
  <p:notesMasterIdLst>
    <p:notesMasterId r:id="rId27"/>
  </p:notesMasterIdLst>
  <p:sldIdLst>
    <p:sldId id="269" r:id="rId8"/>
    <p:sldId id="283" r:id="rId9"/>
    <p:sldId id="274" r:id="rId10"/>
    <p:sldId id="271" r:id="rId11"/>
    <p:sldId id="275" r:id="rId12"/>
    <p:sldId id="276" r:id="rId13"/>
    <p:sldId id="284" r:id="rId14"/>
    <p:sldId id="282" r:id="rId15"/>
    <p:sldId id="277" r:id="rId16"/>
    <p:sldId id="278" r:id="rId17"/>
    <p:sldId id="279" r:id="rId18"/>
    <p:sldId id="281" r:id="rId19"/>
    <p:sldId id="280" r:id="rId20"/>
    <p:sldId id="285" r:id="rId21"/>
    <p:sldId id="273" r:id="rId22"/>
    <p:sldId id="289" r:id="rId23"/>
    <p:sldId id="286" r:id="rId24"/>
    <p:sldId id="287" r:id="rId25"/>
    <p:sldId id="288" r:id="rId26"/>
  </p:sldIdLst>
  <p:sldSz cx="9144000" cy="6858000" type="screen4x3"/>
  <p:notesSz cx="6742113" cy="987266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B4B"/>
    <a:srgbClr val="75DBFF"/>
    <a:srgbClr val="2BD3E5"/>
    <a:srgbClr val="0000FF"/>
    <a:srgbClr val="F11338"/>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88" autoAdjust="0"/>
    <p:restoredTop sz="85242" autoAdjust="0"/>
  </p:normalViewPr>
  <p:slideViewPr>
    <p:cSldViewPr>
      <p:cViewPr varScale="1">
        <p:scale>
          <a:sx n="105" d="100"/>
          <a:sy n="105" d="100"/>
        </p:scale>
        <p:origin x="1440"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1" y="1"/>
            <a:ext cx="2922193" cy="493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endParaRPr lang="en-US" altLang="en-US"/>
          </a:p>
        </p:txBody>
      </p:sp>
      <p:sp>
        <p:nvSpPr>
          <p:cNvPr id="20483" name="Rectangle 3"/>
          <p:cNvSpPr>
            <a:spLocks noGrp="1" noChangeArrowheads="1"/>
          </p:cNvSpPr>
          <p:nvPr>
            <p:ph type="dt" idx="1"/>
          </p:nvPr>
        </p:nvSpPr>
        <p:spPr bwMode="auto">
          <a:xfrm>
            <a:off x="3818395" y="1"/>
            <a:ext cx="2922193" cy="493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endParaRPr lang="en-US" altLang="en-US"/>
          </a:p>
        </p:txBody>
      </p:sp>
      <p:sp>
        <p:nvSpPr>
          <p:cNvPr id="20484" name="Rectangle 4"/>
          <p:cNvSpPr>
            <a:spLocks noGrp="1" noRot="1" noChangeAspect="1" noChangeArrowheads="1" noTextEdit="1"/>
          </p:cNvSpPr>
          <p:nvPr>
            <p:ph type="sldImg" idx="2"/>
          </p:nvPr>
        </p:nvSpPr>
        <p:spPr bwMode="auto">
          <a:xfrm>
            <a:off x="903288" y="739775"/>
            <a:ext cx="4935537" cy="37020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20485" name="Rectangle 5"/>
          <p:cNvSpPr>
            <a:spLocks noGrp="1" noChangeArrowheads="1"/>
          </p:cNvSpPr>
          <p:nvPr>
            <p:ph type="body" sz="quarter" idx="3"/>
          </p:nvPr>
        </p:nvSpPr>
        <p:spPr bwMode="auto">
          <a:xfrm>
            <a:off x="674822" y="4690190"/>
            <a:ext cx="5392469" cy="4442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486" name="Rectangle 6"/>
          <p:cNvSpPr>
            <a:spLocks noGrp="1" noChangeArrowheads="1"/>
          </p:cNvSpPr>
          <p:nvPr>
            <p:ph type="ftr" sz="quarter" idx="4"/>
          </p:nvPr>
        </p:nvSpPr>
        <p:spPr bwMode="auto">
          <a:xfrm>
            <a:off x="1" y="9377008"/>
            <a:ext cx="2922193" cy="493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endParaRPr lang="en-US" altLang="en-US"/>
          </a:p>
        </p:txBody>
      </p:sp>
      <p:sp>
        <p:nvSpPr>
          <p:cNvPr id="20487" name="Rectangle 7"/>
          <p:cNvSpPr>
            <a:spLocks noGrp="1" noChangeArrowheads="1"/>
          </p:cNvSpPr>
          <p:nvPr>
            <p:ph type="sldNum" sz="quarter" idx="5"/>
          </p:nvPr>
        </p:nvSpPr>
        <p:spPr bwMode="auto">
          <a:xfrm>
            <a:off x="3818395" y="9377008"/>
            <a:ext cx="2922193" cy="493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fld id="{F97820B9-D5B9-4B9A-B3AE-285FB358A4CF}" type="slidenum">
              <a:rPr lang="en-US" altLang="en-US"/>
              <a:pPr/>
              <a:t>‹#›</a:t>
            </a:fld>
            <a:endParaRPr lang="en-US" altLang="en-US"/>
          </a:p>
        </p:txBody>
      </p:sp>
    </p:spTree>
    <p:extLst>
      <p:ext uri="{BB962C8B-B14F-4D97-AF65-F5344CB8AC3E}">
        <p14:creationId xmlns:p14="http://schemas.microsoft.com/office/powerpoint/2010/main" val="25391740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1</a:t>
            </a:fld>
            <a:endParaRPr lang="en-US" altLang="en-US"/>
          </a:p>
        </p:txBody>
      </p:sp>
    </p:spTree>
    <p:extLst>
      <p:ext uri="{BB962C8B-B14F-4D97-AF65-F5344CB8AC3E}">
        <p14:creationId xmlns:p14="http://schemas.microsoft.com/office/powerpoint/2010/main" val="69175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800" dirty="0" err="1" smtClean="0">
                <a:latin typeface="Consolas" panose="020B0609020204030204" pitchFamily="49" charset="0"/>
                <a:cs typeface="Consolas" panose="020B0609020204030204" pitchFamily="49" charset="0"/>
              </a:rPr>
              <a:t>Pinout</a:t>
            </a:r>
            <a:r>
              <a:rPr lang="fr-FR" sz="800" dirty="0" smtClean="0">
                <a:latin typeface="Consolas" panose="020B0609020204030204" pitchFamily="49" charset="0"/>
                <a:cs typeface="Consolas" panose="020B0609020204030204" pitchFamily="49" charset="0"/>
              </a:rPr>
              <a:t> </a:t>
            </a:r>
            <a:r>
              <a:rPr lang="fr-FR" sz="800" dirty="0" err="1" smtClean="0">
                <a:latin typeface="Consolas" panose="020B0609020204030204" pitchFamily="49" charset="0"/>
                <a:cs typeface="Consolas" panose="020B0609020204030204" pitchFamily="49" charset="0"/>
              </a:rPr>
              <a:t>ref</a:t>
            </a:r>
            <a:r>
              <a:rPr lang="fr-FR" sz="800" dirty="0" smtClean="0">
                <a:latin typeface="Consolas" panose="020B0609020204030204" pitchFamily="49" charset="0"/>
                <a:cs typeface="Consolas" panose="020B0609020204030204" pitchFamily="49" charset="0"/>
              </a:rPr>
              <a:t>: https://github.com/AtmelUniversityFrance/atmel-samd21-xpro-boardmanagermodule/blob/master/module/variants/atmel_samw25_xpro/variant.cpp</a:t>
            </a:r>
            <a:endParaRPr lang="fr-FR" sz="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6</a:t>
            </a:fld>
            <a:endParaRPr lang="en-US" altLang="en-US"/>
          </a:p>
        </p:txBody>
      </p:sp>
    </p:spTree>
    <p:extLst>
      <p:ext uri="{BB962C8B-B14F-4D97-AF65-F5344CB8AC3E}">
        <p14:creationId xmlns:p14="http://schemas.microsoft.com/office/powerpoint/2010/main" val="2701543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463" name="Rectangle 7"/>
          <p:cNvSpPr>
            <a:spLocks noChangeArrowheads="1"/>
          </p:cNvSpPr>
          <p:nvPr userDrawn="1"/>
        </p:nvSpPr>
        <p:spPr bwMode="auto">
          <a:xfrm>
            <a:off x="0" y="0"/>
            <a:ext cx="9144000" cy="6858000"/>
          </a:xfrm>
          <a:prstGeom prst="rect">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9464" name="Picture 8" descr="MICV4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9400" y="838200"/>
            <a:ext cx="3505200" cy="1828800"/>
          </a:xfrm>
          <a:prstGeom prst="rect">
            <a:avLst/>
          </a:prstGeom>
          <a:noFill/>
          <a:extLst>
            <a:ext uri="{909E8E84-426E-40dd-AFC4-6F175D3DCCD1}">
              <a14:hiddenFill xmlns="" xmlns:a14="http://schemas.microsoft.com/office/drawing/2010/main">
                <a:solidFill>
                  <a:srgbClr val="FFFFFF"/>
                </a:solidFill>
              </a14:hiddenFill>
            </a:ext>
          </a:extLst>
        </p:spPr>
      </p:pic>
      <p:sp>
        <p:nvSpPr>
          <p:cNvPr id="19458" name="Rectangle 2"/>
          <p:cNvSpPr>
            <a:spLocks noGrp="1" noChangeArrowheads="1"/>
          </p:cNvSpPr>
          <p:nvPr>
            <p:ph type="ctrTitle"/>
          </p:nvPr>
        </p:nvSpPr>
        <p:spPr>
          <a:xfrm>
            <a:off x="685800" y="2740025"/>
            <a:ext cx="7772400" cy="1470025"/>
          </a:xfrm>
        </p:spPr>
        <p:txBody>
          <a:bodyPr/>
          <a:lstStyle>
            <a:lvl1pPr>
              <a:defRPr/>
            </a:lvl1pPr>
          </a:lstStyle>
          <a:p>
            <a:pPr lvl="0"/>
            <a:r>
              <a:rPr lang="en-US" altLang="en-US" noProof="0" smtClean="0"/>
              <a:t>Click to edit Master title style</a:t>
            </a:r>
          </a:p>
        </p:txBody>
      </p:sp>
      <p:sp>
        <p:nvSpPr>
          <p:cNvPr id="19459" name="Rectangle 3"/>
          <p:cNvSpPr>
            <a:spLocks noGrp="1" noChangeArrowheads="1"/>
          </p:cNvSpPr>
          <p:nvPr>
            <p:ph type="subTitle" idx="1"/>
          </p:nvPr>
        </p:nvSpPr>
        <p:spPr>
          <a:xfrm>
            <a:off x="1371600" y="4495800"/>
            <a:ext cx="6400800" cy="1752600"/>
          </a:xfrm>
        </p:spPr>
        <p:txBody>
          <a:bodyPr/>
          <a:lstStyle>
            <a:lvl1pPr marL="0" indent="0" algn="ctr">
              <a:buFont typeface="Monotype Sorts" pitchFamily="2" charset="2"/>
              <a:buNone/>
              <a:defRPr sz="2800"/>
            </a:lvl1pPr>
          </a:lstStyle>
          <a:p>
            <a:pPr lvl="0"/>
            <a:r>
              <a:rPr lang="en-US" altLang="en-US" noProof="0" smtClean="0"/>
              <a:t>Click to edit Master subtitle style</a:t>
            </a:r>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51320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757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75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2184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105400"/>
          </a:xfrm>
        </p:spPr>
        <p:txBody>
          <a:bodyPr/>
          <a:lstStyle>
            <a:lvl1pPr marL="342900" indent="-342900">
              <a:buFont typeface="Wingdings" panose="05000000000000000000" pitchFamily="2" charset="2"/>
              <a:buChar char="l"/>
              <a:defRPr sz="1800" b="0"/>
            </a:lvl1pPr>
            <a:lvl2pPr>
              <a:defRPr sz="1600" b="0"/>
            </a:lvl2pPr>
            <a:lvl3pPr>
              <a:defRPr sz="1400" b="0"/>
            </a:lvl3pPr>
            <a:lvl4pPr>
              <a:defRPr sz="1200" b="0"/>
            </a:lvl4pPr>
            <a:lvl5pPr>
              <a:defRPr sz="1200" b="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title"/>
          </p:nvPr>
        </p:nvSpPr>
        <p:spPr>
          <a:xfrm>
            <a:off x="1905000" y="198438"/>
            <a:ext cx="6781800" cy="560514"/>
          </a:xfrm>
        </p:spPr>
        <p:txBody>
          <a:bodyPr/>
          <a:lstStyle>
            <a:lvl1pPr>
              <a:defRPr sz="2400"/>
            </a:lvl1pPr>
          </a:lstStyle>
          <a:p>
            <a:r>
              <a:rPr lang="en-US" dirty="0" smtClean="0"/>
              <a:t>Click to edit Master title style</a:t>
            </a:r>
            <a:endParaRPr lang="en-US" dirty="0"/>
          </a:p>
        </p:txBody>
      </p:sp>
      <p:sp>
        <p:nvSpPr>
          <p:cNvPr id="5" name="Text Placeholder 29"/>
          <p:cNvSpPr>
            <a:spLocks noGrp="1"/>
          </p:cNvSpPr>
          <p:nvPr>
            <p:ph type="body" sz="quarter" idx="14" hasCustomPrompt="1"/>
          </p:nvPr>
        </p:nvSpPr>
        <p:spPr>
          <a:xfrm>
            <a:off x="1904999" y="758952"/>
            <a:ext cx="6781801" cy="348343"/>
          </a:xfrm>
          <a:prstGeom prst="rect">
            <a:avLst/>
          </a:prstGeom>
        </p:spPr>
        <p:txBody>
          <a:bodyPr lIns="91440" rIns="91440"/>
          <a:lstStyle>
            <a:lvl1pPr marL="0" indent="0" algn="ctr">
              <a:buNone/>
              <a:defRPr sz="2000" b="0" baseline="0">
                <a:solidFill>
                  <a:schemeClr val="tx1"/>
                </a:solidFill>
              </a:defRPr>
            </a:lvl1pPr>
          </a:lstStyle>
          <a:p>
            <a:pPr lvl="0"/>
            <a:r>
              <a:rPr lang="en-US" dirty="0" smtClean="0"/>
              <a:t>Click to edit Master subtitle style</a:t>
            </a:r>
          </a:p>
        </p:txBody>
      </p:sp>
    </p:spTree>
    <p:extLst>
      <p:ext uri="{BB962C8B-B14F-4D97-AF65-F5344CB8AC3E}">
        <p14:creationId xmlns:p14="http://schemas.microsoft.com/office/powerpoint/2010/main" val="36720854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4904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9988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85927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915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20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6713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0" y="198438"/>
            <a:ext cx="6781800" cy="868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510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31" name="Line 7"/>
          <p:cNvSpPr>
            <a:spLocks noChangeShapeType="1"/>
          </p:cNvSpPr>
          <p:nvPr/>
        </p:nvSpPr>
        <p:spPr bwMode="auto">
          <a:xfrm>
            <a:off x="152400" y="1219200"/>
            <a:ext cx="8839200" cy="0"/>
          </a:xfrm>
          <a:prstGeom prst="line">
            <a:avLst/>
          </a:prstGeom>
          <a:noFill/>
          <a:ln w="254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6" name="Text Box 12"/>
          <p:cNvSpPr txBox="1">
            <a:spLocks noChangeArrowheads="1"/>
          </p:cNvSpPr>
          <p:nvPr/>
        </p:nvSpPr>
        <p:spPr bwMode="auto">
          <a:xfrm>
            <a:off x="8458200" y="6629400"/>
            <a:ext cx="83820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fld id="{68F2991B-757B-4518-890D-960426509884}" type="slidenum">
              <a:rPr lang="en-US" altLang="en-US" sz="1200"/>
              <a:pPr>
                <a:spcBef>
                  <a:spcPct val="50000"/>
                </a:spcBef>
              </a:pPr>
              <a:t>‹#›</a:t>
            </a:fld>
            <a:endParaRPr lang="en-US" altLang="en-US" sz="1200"/>
          </a:p>
        </p:txBody>
      </p:sp>
      <p:sp>
        <p:nvSpPr>
          <p:cNvPr id="1041" name="Line 17"/>
          <p:cNvSpPr>
            <a:spLocks noChangeShapeType="1"/>
          </p:cNvSpPr>
          <p:nvPr/>
        </p:nvSpPr>
        <p:spPr bwMode="auto">
          <a:xfrm rot="10800000">
            <a:off x="152400" y="6629400"/>
            <a:ext cx="8839200" cy="0"/>
          </a:xfrm>
          <a:prstGeom prst="line">
            <a:avLst/>
          </a:prstGeom>
          <a:noFill/>
          <a:ln w="254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 name="Picture 19" descr="\\overseer\Marcom\Photo_ads\LogoArt\Microchip Logo\MCHP_Logo_Vertical_4C.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000" y="231775"/>
            <a:ext cx="1422400" cy="75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iming>
    <p:tnLst>
      <p:par>
        <p:cTn id="1" dur="indefinite" restart="never" nodeType="tmRoot"/>
      </p:par>
    </p:tnLst>
  </p:timing>
  <p:txStyles>
    <p:titleStyle>
      <a:lvl1pPr algn="ctr" rtl="0" eaLnBrk="1" fontAlgn="base" hangingPunct="1">
        <a:lnSpc>
          <a:spcPct val="75000"/>
        </a:lnSpc>
        <a:spcBef>
          <a:spcPct val="0"/>
        </a:spcBef>
        <a:spcAft>
          <a:spcPct val="0"/>
        </a:spcAft>
        <a:defRPr sz="4000" b="1">
          <a:solidFill>
            <a:schemeClr val="tx2"/>
          </a:solidFill>
          <a:latin typeface="+mj-lt"/>
          <a:ea typeface="+mj-ea"/>
          <a:cs typeface="+mj-cs"/>
        </a:defRPr>
      </a:lvl1pPr>
      <a:lvl2pPr algn="ctr" rtl="0" eaLnBrk="1" fontAlgn="base" hangingPunct="1">
        <a:lnSpc>
          <a:spcPct val="75000"/>
        </a:lnSpc>
        <a:spcBef>
          <a:spcPct val="0"/>
        </a:spcBef>
        <a:spcAft>
          <a:spcPct val="0"/>
        </a:spcAft>
        <a:defRPr sz="4000" b="1">
          <a:solidFill>
            <a:schemeClr val="tx2"/>
          </a:solidFill>
          <a:latin typeface="Arial" charset="0"/>
        </a:defRPr>
      </a:lvl2pPr>
      <a:lvl3pPr algn="ctr" rtl="0" eaLnBrk="1" fontAlgn="base" hangingPunct="1">
        <a:lnSpc>
          <a:spcPct val="75000"/>
        </a:lnSpc>
        <a:spcBef>
          <a:spcPct val="0"/>
        </a:spcBef>
        <a:spcAft>
          <a:spcPct val="0"/>
        </a:spcAft>
        <a:defRPr sz="4000" b="1">
          <a:solidFill>
            <a:schemeClr val="tx2"/>
          </a:solidFill>
          <a:latin typeface="Arial" charset="0"/>
        </a:defRPr>
      </a:lvl3pPr>
      <a:lvl4pPr algn="ctr" rtl="0" eaLnBrk="1" fontAlgn="base" hangingPunct="1">
        <a:lnSpc>
          <a:spcPct val="75000"/>
        </a:lnSpc>
        <a:spcBef>
          <a:spcPct val="0"/>
        </a:spcBef>
        <a:spcAft>
          <a:spcPct val="0"/>
        </a:spcAft>
        <a:defRPr sz="4000" b="1">
          <a:solidFill>
            <a:schemeClr val="tx2"/>
          </a:solidFill>
          <a:latin typeface="Arial" charset="0"/>
        </a:defRPr>
      </a:lvl4pPr>
      <a:lvl5pPr algn="ctr" rtl="0" eaLnBrk="1" fontAlgn="base" hangingPunct="1">
        <a:lnSpc>
          <a:spcPct val="75000"/>
        </a:lnSpc>
        <a:spcBef>
          <a:spcPct val="0"/>
        </a:spcBef>
        <a:spcAft>
          <a:spcPct val="0"/>
        </a:spcAft>
        <a:defRPr sz="4000" b="1">
          <a:solidFill>
            <a:schemeClr val="tx2"/>
          </a:solidFill>
          <a:latin typeface="Arial" charset="0"/>
        </a:defRPr>
      </a:lvl5pPr>
      <a:lvl6pPr marL="457200" algn="ctr" rtl="0" eaLnBrk="1" fontAlgn="base" hangingPunct="1">
        <a:lnSpc>
          <a:spcPct val="75000"/>
        </a:lnSpc>
        <a:spcBef>
          <a:spcPct val="0"/>
        </a:spcBef>
        <a:spcAft>
          <a:spcPct val="0"/>
        </a:spcAft>
        <a:defRPr sz="4000" b="1">
          <a:solidFill>
            <a:schemeClr val="tx2"/>
          </a:solidFill>
          <a:latin typeface="Arial" charset="0"/>
        </a:defRPr>
      </a:lvl6pPr>
      <a:lvl7pPr marL="914400" algn="ctr" rtl="0" eaLnBrk="1" fontAlgn="base" hangingPunct="1">
        <a:lnSpc>
          <a:spcPct val="75000"/>
        </a:lnSpc>
        <a:spcBef>
          <a:spcPct val="0"/>
        </a:spcBef>
        <a:spcAft>
          <a:spcPct val="0"/>
        </a:spcAft>
        <a:defRPr sz="4000" b="1">
          <a:solidFill>
            <a:schemeClr val="tx2"/>
          </a:solidFill>
          <a:latin typeface="Arial" charset="0"/>
        </a:defRPr>
      </a:lvl7pPr>
      <a:lvl8pPr marL="1371600" algn="ctr" rtl="0" eaLnBrk="1" fontAlgn="base" hangingPunct="1">
        <a:lnSpc>
          <a:spcPct val="75000"/>
        </a:lnSpc>
        <a:spcBef>
          <a:spcPct val="0"/>
        </a:spcBef>
        <a:spcAft>
          <a:spcPct val="0"/>
        </a:spcAft>
        <a:defRPr sz="4000" b="1">
          <a:solidFill>
            <a:schemeClr val="tx2"/>
          </a:solidFill>
          <a:latin typeface="Arial" charset="0"/>
        </a:defRPr>
      </a:lvl8pPr>
      <a:lvl9pPr marL="1828800" algn="ctr" rtl="0" eaLnBrk="1" fontAlgn="base" hangingPunct="1">
        <a:lnSpc>
          <a:spcPct val="75000"/>
        </a:lnSpc>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60649"/>
      </p:ext>
    </p:extLst>
  </p:cSld>
  <p:clrMap bg1="lt1" tx1="dk1" bg2="lt2" tx2="dk2" accent1="accent1" accent2="accent2" accent3="accent3" accent4="accent4" accent5="accent5" accent6="accent6" hlink="hlink" folHlink="folHlink"/>
  <p:sldLayoutIdLst>
    <p:sldLayoutId id="21474836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arduino.cc/en/Main/Software" TargetMode="External"/><Relationship Id="rId2" Type="http://schemas.openxmlformats.org/officeDocument/2006/relationships/hyperlink" Target="http://www.atmel.com/tools/atmelstudio.aspx#download" TargetMode="External"/><Relationship Id="rId1" Type="http://schemas.openxmlformats.org/officeDocument/2006/relationships/slideLayout" Target="../slideLayouts/slideLayout3.xml"/><Relationship Id="rId6" Type="http://schemas.openxmlformats.org/officeDocument/2006/relationships/hyperlink" Target="https://github.com/AtmelUniversityFrance/atmel-samd21-xpro-boardmanagermodule/wiki" TargetMode="External"/><Relationship Id="rId5" Type="http://schemas.openxmlformats.org/officeDocument/2006/relationships/hyperlink" Target="https://github.com/AtmelUniversityFrance/atmel-avr-xmini-boardmanagermodule/wiki" TargetMode="External"/><Relationship Id="rId4" Type="http://schemas.openxmlformats.org/officeDocument/2006/relationships/hyperlink" Target="http://atmeluniversityfrance.github.io/"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twitter.com/Atmel" TargetMode="External"/><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hyperlink" Target="https://plus.google.com/117391618085377601886/posts" TargetMode="External"/><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hyperlink" Target="http://www.linkedin.com/company/atmel-corporation" TargetMode="Externa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hyperlink" Target="http://www.youtube.com/user/AtmelCorporation" TargetMode="External"/><Relationship Id="rId4" Type="http://schemas.openxmlformats.org/officeDocument/2006/relationships/hyperlink" Target="https://www.facebook.com/AtmelCorporation" TargetMode="External"/><Relationship Id="rId9" Type="http://schemas.openxmlformats.org/officeDocument/2006/relationships/image" Target="../media/image24.png"/><Relationship Id="rId14" Type="http://schemas.openxmlformats.org/officeDocument/2006/relationships/hyperlink" Target="http://en.wikipedia.org/wiki/Atme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ctrTitle"/>
          </p:nvPr>
        </p:nvSpPr>
        <p:spPr/>
        <p:txBody>
          <a:bodyPr/>
          <a:lstStyle/>
          <a:p>
            <a:r>
              <a:rPr lang="en-US" altLang="en-US" dirty="0" smtClean="0"/>
              <a:t>Startup Weekend</a:t>
            </a:r>
            <a:br>
              <a:rPr lang="en-US" altLang="en-US" dirty="0" smtClean="0"/>
            </a:br>
            <a:r>
              <a:rPr lang="en-US" altLang="en-US" dirty="0" smtClean="0"/>
              <a:t>Aix-Marseille</a:t>
            </a:r>
            <a:endParaRPr lang="en-US" altLang="en-US" dirty="0"/>
          </a:p>
        </p:txBody>
      </p:sp>
      <p:sp>
        <p:nvSpPr>
          <p:cNvPr id="21510" name="Rectangle 6"/>
          <p:cNvSpPr>
            <a:spLocks noGrp="1" noChangeArrowheads="1"/>
          </p:cNvSpPr>
          <p:nvPr>
            <p:ph type="subTitle" idx="1"/>
          </p:nvPr>
        </p:nvSpPr>
        <p:spPr>
          <a:xfrm>
            <a:off x="1371600" y="4343400"/>
            <a:ext cx="6400800" cy="1752600"/>
          </a:xfrm>
        </p:spPr>
        <p:txBody>
          <a:bodyPr/>
          <a:lstStyle/>
          <a:p>
            <a:r>
              <a:rPr lang="en-US" altLang="en-US" dirty="0" smtClean="0"/>
              <a:t>October, 28-31th, 2016</a:t>
            </a:r>
            <a:endParaRPr lang="en-US" alt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Extension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4267200" y="2601688"/>
            <a:ext cx="4131738" cy="219891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695446900"/>
              </p:ext>
            </p:extLst>
          </p:nvPr>
        </p:nvGraphicFramePr>
        <p:xfrm>
          <a:off x="609601" y="1676400"/>
          <a:ext cx="3090600" cy="4572000"/>
        </p:xfrm>
        <a:graphic>
          <a:graphicData uri="http://schemas.openxmlformats.org/drawingml/2006/table">
            <a:tbl>
              <a:tblPr firstRow="1" bandRow="1">
                <a:tableStyleId>{ED083AE6-46FA-4A59-8FB0-9F97EB10719F}</a:tableStyleId>
              </a:tblPr>
              <a:tblGrid>
                <a:gridCol w="390630"/>
                <a:gridCol w="1212418"/>
                <a:gridCol w="396753"/>
                <a:gridCol w="1090799"/>
              </a:tblGrid>
              <a:tr h="457200">
                <a:tc>
                  <a:txBody>
                    <a:bodyPr/>
                    <a:lstStyle/>
                    <a:p>
                      <a:pPr algn="ctr"/>
                      <a:r>
                        <a:rPr lang="en-US" sz="1100" b="1" dirty="0" smtClean="0"/>
                        <a:t>1</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ID</a:t>
                      </a:r>
                      <a:endParaRPr lang="en-US" sz="11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1" dirty="0" smtClean="0"/>
                        <a:t>2</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GND</a:t>
                      </a:r>
                      <a:endParaRPr lang="en-US" sz="1100" b="0" dirty="0"/>
                    </a:p>
                  </a:txBody>
                  <a:tcPr anchor="ctr">
                    <a:lnB w="12700" cap="flat" cmpd="sng" algn="ctr">
                      <a:solidFill>
                        <a:schemeClr val="tx1"/>
                      </a:solidFill>
                      <a:prstDash val="solid"/>
                      <a:round/>
                      <a:headEnd type="none" w="med" len="med"/>
                      <a:tailEnd type="none" w="med" len="med"/>
                    </a:lnB>
                  </a:tcPr>
                </a:tc>
              </a:tr>
              <a:tr h="457200">
                <a:tc>
                  <a:txBody>
                    <a:bodyPr/>
                    <a:lstStyle/>
                    <a:p>
                      <a:pPr algn="ctr"/>
                      <a:r>
                        <a:rPr lang="en-US" sz="1100" b="1" dirty="0" smtClean="0"/>
                        <a:t>3</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smtClean="0"/>
                        <a:t>Light Sensor</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b="1" dirty="0" smtClean="0"/>
                        <a:t>4</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err="1" smtClean="0"/>
                        <a:t>LP_out</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457200">
                <a:tc>
                  <a:txBody>
                    <a:bodyPr/>
                    <a:lstStyle/>
                    <a:p>
                      <a:pPr algn="ctr"/>
                      <a:r>
                        <a:rPr lang="en-US" sz="1100" b="1" dirty="0" smtClean="0"/>
                        <a:t>5</a:t>
                      </a:r>
                      <a:endParaRPr lang="en-US" sz="1100" b="1" dirty="0"/>
                    </a:p>
                  </a:txBody>
                  <a:tcPr anchor="ctr"/>
                </a:tc>
                <a:tc>
                  <a:txBody>
                    <a:bodyPr/>
                    <a:lstStyle/>
                    <a:p>
                      <a:pPr algn="ctr"/>
                      <a:r>
                        <a:rPr lang="en-US" sz="1100" dirty="0" smtClean="0"/>
                        <a:t>GPIO1</a:t>
                      </a:r>
                      <a:endParaRPr lang="en-US" sz="1100" dirty="0"/>
                    </a:p>
                  </a:txBody>
                  <a:tcPr anchor="ctr"/>
                </a:tc>
                <a:tc>
                  <a:txBody>
                    <a:bodyPr/>
                    <a:lstStyle/>
                    <a:p>
                      <a:pPr algn="ctr"/>
                      <a:r>
                        <a:rPr lang="en-US" sz="1100" b="1" dirty="0" smtClean="0"/>
                        <a:t>6</a:t>
                      </a:r>
                      <a:endParaRPr lang="en-US" sz="1100" b="1" dirty="0"/>
                    </a:p>
                  </a:txBody>
                  <a:tcPr anchor="ctr"/>
                </a:tc>
                <a:tc>
                  <a:txBody>
                    <a:bodyPr/>
                    <a:lstStyle/>
                    <a:p>
                      <a:pPr algn="ctr"/>
                      <a:r>
                        <a:rPr lang="en-US" sz="1100" dirty="0" smtClean="0"/>
                        <a:t>GPIO2</a:t>
                      </a:r>
                      <a:endParaRPr lang="en-US" sz="1100" dirty="0"/>
                    </a:p>
                  </a:txBody>
                  <a:tcPr anchor="ctr"/>
                </a:tc>
              </a:tr>
              <a:tr h="457200">
                <a:tc>
                  <a:txBody>
                    <a:bodyPr/>
                    <a:lstStyle/>
                    <a:p>
                      <a:pPr algn="ctr"/>
                      <a:r>
                        <a:rPr lang="en-US" sz="1100" b="1" dirty="0" smtClean="0"/>
                        <a:t>7</a:t>
                      </a:r>
                      <a:endParaRPr lang="en-US" sz="1100" b="1" dirty="0"/>
                    </a:p>
                  </a:txBody>
                  <a:tcPr anchor="ctr">
                    <a:solidFill>
                      <a:schemeClr val="accent6">
                        <a:lumMod val="40000"/>
                        <a:lumOff val="60000"/>
                        <a:alpha val="20000"/>
                      </a:schemeClr>
                    </a:solidFill>
                  </a:tcPr>
                </a:tc>
                <a:tc>
                  <a:txBody>
                    <a:bodyPr/>
                    <a:lstStyle/>
                    <a:p>
                      <a:pPr algn="ctr"/>
                      <a:r>
                        <a:rPr lang="en-US" sz="1100" dirty="0" smtClean="0"/>
                        <a:t>LED</a:t>
                      </a:r>
                      <a:endParaRPr lang="en-US" sz="1100" dirty="0"/>
                    </a:p>
                  </a:txBody>
                  <a:tcPr anchor="ctr">
                    <a:solidFill>
                      <a:schemeClr val="accent6">
                        <a:lumMod val="40000"/>
                        <a:lumOff val="60000"/>
                        <a:alpha val="20000"/>
                      </a:schemeClr>
                    </a:solidFill>
                  </a:tcPr>
                </a:tc>
                <a:tc>
                  <a:txBody>
                    <a:bodyPr/>
                    <a:lstStyle/>
                    <a:p>
                      <a:pPr algn="ctr"/>
                      <a:r>
                        <a:rPr lang="en-US" sz="1100" b="1" dirty="0" smtClean="0"/>
                        <a:t>8</a:t>
                      </a:r>
                      <a:endParaRPr lang="en-US" sz="1100" b="1" dirty="0"/>
                    </a:p>
                  </a:txBody>
                  <a:tcPr anchor="ctr">
                    <a:solidFill>
                      <a:schemeClr val="accent6">
                        <a:lumMod val="40000"/>
                        <a:lumOff val="60000"/>
                        <a:alpha val="20000"/>
                      </a:schemeClr>
                    </a:solidFill>
                  </a:tcPr>
                </a:tc>
                <a:tc>
                  <a:txBody>
                    <a:bodyPr/>
                    <a:lstStyle/>
                    <a:p>
                      <a:pPr algn="ctr"/>
                      <a:r>
                        <a:rPr lang="en-US" sz="1100" dirty="0" smtClean="0"/>
                        <a:t>LP_IN</a:t>
                      </a:r>
                      <a:endParaRPr lang="en-US" sz="1100" dirty="0"/>
                    </a:p>
                  </a:txBody>
                  <a:tcPr anchor="ctr">
                    <a:solidFill>
                      <a:schemeClr val="accent6">
                        <a:lumMod val="40000"/>
                        <a:lumOff val="60000"/>
                        <a:alpha val="20000"/>
                      </a:schemeClr>
                    </a:solidFill>
                  </a:tcPr>
                </a:tc>
              </a:tr>
              <a:tr h="457200">
                <a:tc>
                  <a:txBody>
                    <a:bodyPr/>
                    <a:lstStyle/>
                    <a:p>
                      <a:pPr algn="ctr"/>
                      <a:r>
                        <a:rPr lang="en-US" sz="1100" b="1" dirty="0" smtClean="0"/>
                        <a:t>9</a:t>
                      </a:r>
                      <a:endParaRPr lang="en-US" sz="1100" b="1" dirty="0"/>
                    </a:p>
                  </a:txBody>
                  <a:tcPr anchor="ctr"/>
                </a:tc>
                <a:tc>
                  <a:txBody>
                    <a:bodyPr/>
                    <a:lstStyle/>
                    <a:p>
                      <a:pPr algn="ctr"/>
                      <a:r>
                        <a:rPr lang="en-US" sz="1100" dirty="0" smtClean="0"/>
                        <a:t>TEMP_ALERT</a:t>
                      </a:r>
                      <a:endParaRPr lang="en-US" sz="1100" dirty="0"/>
                    </a:p>
                  </a:txBody>
                  <a:tcPr anchor="ctr"/>
                </a:tc>
                <a:tc>
                  <a:txBody>
                    <a:bodyPr/>
                    <a:lstStyle/>
                    <a:p>
                      <a:pPr algn="ctr"/>
                      <a:r>
                        <a:rPr lang="en-US" sz="1100" b="1" dirty="0" smtClean="0"/>
                        <a:t>10</a:t>
                      </a:r>
                      <a:endParaRPr lang="en-US" sz="1100" b="1" dirty="0"/>
                    </a:p>
                  </a:txBody>
                  <a:tcPr anchor="ctr"/>
                </a:tc>
                <a:tc>
                  <a:txBody>
                    <a:bodyPr/>
                    <a:lstStyle/>
                    <a:p>
                      <a:pPr algn="ctr"/>
                      <a:r>
                        <a:rPr lang="en-US" sz="1100" dirty="0" smtClean="0"/>
                        <a:t>MicroSD</a:t>
                      </a:r>
                      <a:r>
                        <a:rPr lang="en-US" sz="1100" baseline="0" dirty="0" smtClean="0"/>
                        <a:t> Detect</a:t>
                      </a:r>
                      <a:endParaRPr lang="en-US" sz="1100" dirty="0"/>
                    </a:p>
                  </a:txBody>
                  <a:tcPr anchor="ctr"/>
                </a:tc>
              </a:tr>
              <a:tr h="457200">
                <a:tc>
                  <a:txBody>
                    <a:bodyPr/>
                    <a:lstStyle/>
                    <a:p>
                      <a:pPr algn="ctr"/>
                      <a:r>
                        <a:rPr lang="en-US" sz="1100" b="1" dirty="0" smtClean="0"/>
                        <a:t>11</a:t>
                      </a:r>
                      <a:endParaRPr lang="en-US" sz="1100" b="1" dirty="0"/>
                    </a:p>
                  </a:txBody>
                  <a:tcPr anchor="ctr">
                    <a:solidFill>
                      <a:schemeClr val="accent6">
                        <a:lumMod val="40000"/>
                        <a:lumOff val="60000"/>
                        <a:alpha val="20000"/>
                      </a:schemeClr>
                    </a:solidFill>
                  </a:tcPr>
                </a:tc>
                <a:tc>
                  <a:txBody>
                    <a:bodyPr/>
                    <a:lstStyle/>
                    <a:p>
                      <a:pPr algn="ctr"/>
                      <a:r>
                        <a:rPr lang="en-US" sz="1100" dirty="0" smtClean="0"/>
                        <a:t>TWI_SDA</a:t>
                      </a:r>
                      <a:endParaRPr lang="en-US" sz="1100" dirty="0"/>
                    </a:p>
                  </a:txBody>
                  <a:tcPr anchor="ctr">
                    <a:solidFill>
                      <a:schemeClr val="accent6">
                        <a:lumMod val="40000"/>
                        <a:lumOff val="60000"/>
                        <a:alpha val="20000"/>
                      </a:schemeClr>
                    </a:solidFill>
                  </a:tcPr>
                </a:tc>
                <a:tc>
                  <a:txBody>
                    <a:bodyPr/>
                    <a:lstStyle/>
                    <a:p>
                      <a:pPr algn="ctr"/>
                      <a:r>
                        <a:rPr lang="en-US" sz="1100" b="1" dirty="0" smtClean="0"/>
                        <a:t>12</a:t>
                      </a:r>
                      <a:endParaRPr lang="en-US" sz="1100" b="1" dirty="0"/>
                    </a:p>
                  </a:txBody>
                  <a:tcPr anchor="ctr">
                    <a:solidFill>
                      <a:schemeClr val="accent6">
                        <a:lumMod val="40000"/>
                        <a:lumOff val="60000"/>
                        <a:alpha val="20000"/>
                      </a:schemeClr>
                    </a:solidFill>
                  </a:tcPr>
                </a:tc>
                <a:tc>
                  <a:txBody>
                    <a:bodyPr/>
                    <a:lstStyle/>
                    <a:p>
                      <a:pPr algn="ctr"/>
                      <a:r>
                        <a:rPr lang="en-US" sz="1100" dirty="0" smtClean="0"/>
                        <a:t>TWI_SCL</a:t>
                      </a:r>
                      <a:endParaRPr lang="en-US" sz="1100" dirty="0"/>
                    </a:p>
                  </a:txBody>
                  <a:tcPr anchor="ctr">
                    <a:solidFill>
                      <a:schemeClr val="accent6">
                        <a:lumMod val="40000"/>
                        <a:lumOff val="60000"/>
                        <a:alpha val="20000"/>
                      </a:schemeClr>
                    </a:solidFill>
                  </a:tcPr>
                </a:tc>
              </a:tr>
              <a:tr h="457200">
                <a:tc>
                  <a:txBody>
                    <a:bodyPr/>
                    <a:lstStyle/>
                    <a:p>
                      <a:pPr algn="ctr"/>
                      <a:r>
                        <a:rPr lang="en-US" sz="1100" b="1" dirty="0" smtClean="0"/>
                        <a:t>13</a:t>
                      </a:r>
                      <a:endParaRPr lang="en-US" sz="1100" b="1" dirty="0"/>
                    </a:p>
                  </a:txBody>
                  <a:tcPr anchor="ctr"/>
                </a:tc>
                <a:tc>
                  <a:txBody>
                    <a:bodyPr/>
                    <a:lstStyle/>
                    <a:p>
                      <a:pPr algn="ctr"/>
                      <a:r>
                        <a:rPr lang="en-US" sz="1100" dirty="0" smtClean="0"/>
                        <a:t>UART_RX</a:t>
                      </a:r>
                      <a:endParaRPr lang="en-US" sz="1100" dirty="0"/>
                    </a:p>
                  </a:txBody>
                  <a:tcPr anchor="ctr"/>
                </a:tc>
                <a:tc>
                  <a:txBody>
                    <a:bodyPr/>
                    <a:lstStyle/>
                    <a:p>
                      <a:pPr algn="ctr"/>
                      <a:r>
                        <a:rPr lang="en-US" sz="1100" b="1" dirty="0" smtClean="0"/>
                        <a:t>14</a:t>
                      </a:r>
                      <a:endParaRPr lang="en-US" sz="1100" b="1" dirty="0"/>
                    </a:p>
                  </a:txBody>
                  <a:tcPr anchor="ctr"/>
                </a:tc>
                <a:tc>
                  <a:txBody>
                    <a:bodyPr/>
                    <a:lstStyle/>
                    <a:p>
                      <a:pPr algn="ctr"/>
                      <a:r>
                        <a:rPr lang="en-US" sz="1100" dirty="0" smtClean="0"/>
                        <a:t>UART_TX</a:t>
                      </a:r>
                      <a:endParaRPr lang="en-US" sz="1100" dirty="0"/>
                    </a:p>
                  </a:txBody>
                  <a:tcPr anchor="ctr"/>
                </a:tc>
              </a:tr>
              <a:tr h="457200">
                <a:tc>
                  <a:txBody>
                    <a:bodyPr/>
                    <a:lstStyle/>
                    <a:p>
                      <a:pPr algn="ctr"/>
                      <a:r>
                        <a:rPr lang="en-US" sz="1100" b="1" dirty="0" smtClean="0"/>
                        <a:t>15</a:t>
                      </a:r>
                      <a:endParaRPr lang="en-US" sz="1100" b="1" dirty="0"/>
                    </a:p>
                  </a:txBody>
                  <a:tcPr anchor="ctr">
                    <a:solidFill>
                      <a:schemeClr val="accent6">
                        <a:lumMod val="40000"/>
                        <a:lumOff val="60000"/>
                        <a:alpha val="20000"/>
                      </a:schemeClr>
                    </a:solidFill>
                  </a:tcPr>
                </a:tc>
                <a:tc>
                  <a:txBody>
                    <a:bodyPr/>
                    <a:lstStyle/>
                    <a:p>
                      <a:pPr algn="ctr"/>
                      <a:r>
                        <a:rPr lang="en-US" sz="1100" dirty="0" smtClean="0"/>
                        <a:t>MicroSD</a:t>
                      </a:r>
                      <a:r>
                        <a:rPr lang="en-US" sz="1100" baseline="0" dirty="0" smtClean="0"/>
                        <a:t> </a:t>
                      </a:r>
                      <a:r>
                        <a:rPr lang="en-US" sz="1100" dirty="0" smtClean="0"/>
                        <a:t>SS</a:t>
                      </a:r>
                      <a:endParaRPr lang="en-US" sz="1100" dirty="0"/>
                    </a:p>
                  </a:txBody>
                  <a:tcPr anchor="ctr">
                    <a:solidFill>
                      <a:schemeClr val="accent6">
                        <a:lumMod val="40000"/>
                        <a:lumOff val="60000"/>
                        <a:alpha val="20000"/>
                      </a:schemeClr>
                    </a:solidFill>
                  </a:tcPr>
                </a:tc>
                <a:tc>
                  <a:txBody>
                    <a:bodyPr/>
                    <a:lstStyle/>
                    <a:p>
                      <a:pPr algn="ctr"/>
                      <a:r>
                        <a:rPr lang="en-US" sz="1100" b="1" dirty="0" smtClean="0"/>
                        <a:t>16</a:t>
                      </a:r>
                      <a:endParaRPr lang="en-US" sz="1100" b="1" dirty="0"/>
                    </a:p>
                  </a:txBody>
                  <a:tcPr anchor="ctr">
                    <a:solidFill>
                      <a:schemeClr val="accent6">
                        <a:lumMod val="40000"/>
                        <a:lumOff val="60000"/>
                        <a:alpha val="20000"/>
                      </a:schemeClr>
                    </a:solidFill>
                  </a:tcPr>
                </a:tc>
                <a:tc>
                  <a:txBody>
                    <a:bodyPr/>
                    <a:lstStyle/>
                    <a:p>
                      <a:pPr algn="ctr"/>
                      <a:r>
                        <a:rPr lang="en-US" sz="1100" dirty="0" smtClean="0"/>
                        <a:t>SPI_MOSI</a:t>
                      </a:r>
                      <a:endParaRPr lang="en-US" sz="1100" dirty="0"/>
                    </a:p>
                  </a:txBody>
                  <a:tcPr anchor="ctr">
                    <a:solidFill>
                      <a:schemeClr val="accent6">
                        <a:lumMod val="40000"/>
                        <a:lumOff val="60000"/>
                        <a:alpha val="20000"/>
                      </a:schemeClr>
                    </a:solidFill>
                  </a:tcPr>
                </a:tc>
              </a:tr>
              <a:tr h="457200">
                <a:tc>
                  <a:txBody>
                    <a:bodyPr/>
                    <a:lstStyle/>
                    <a:p>
                      <a:pPr algn="ctr"/>
                      <a:r>
                        <a:rPr lang="en-US" sz="1100" b="1" dirty="0" smtClean="0"/>
                        <a:t>17</a:t>
                      </a:r>
                      <a:endParaRPr lang="en-US" sz="1100" b="1" dirty="0"/>
                    </a:p>
                  </a:txBody>
                  <a:tcPr anchor="ctr"/>
                </a:tc>
                <a:tc>
                  <a:txBody>
                    <a:bodyPr/>
                    <a:lstStyle/>
                    <a:p>
                      <a:pPr algn="ctr"/>
                      <a:r>
                        <a:rPr lang="en-US" sz="1100" dirty="0" smtClean="0"/>
                        <a:t>SPI_MISO</a:t>
                      </a:r>
                      <a:endParaRPr lang="en-US" sz="1100" dirty="0"/>
                    </a:p>
                  </a:txBody>
                  <a:tcPr anchor="ctr"/>
                </a:tc>
                <a:tc>
                  <a:txBody>
                    <a:bodyPr/>
                    <a:lstStyle/>
                    <a:p>
                      <a:pPr algn="ctr"/>
                      <a:r>
                        <a:rPr lang="en-US" sz="1100" b="1" dirty="0" smtClean="0"/>
                        <a:t>18</a:t>
                      </a:r>
                      <a:endParaRPr lang="en-US" sz="1100" b="1" dirty="0"/>
                    </a:p>
                  </a:txBody>
                  <a:tcPr anchor="ctr"/>
                </a:tc>
                <a:tc>
                  <a:txBody>
                    <a:bodyPr/>
                    <a:lstStyle/>
                    <a:p>
                      <a:pPr algn="ctr"/>
                      <a:r>
                        <a:rPr lang="en-US" sz="1100" dirty="0" smtClean="0"/>
                        <a:t>SPI_SCK</a:t>
                      </a:r>
                      <a:endParaRPr lang="en-US" sz="1100" dirty="0"/>
                    </a:p>
                  </a:txBody>
                  <a:tcPr anchor="ctr"/>
                </a:tc>
              </a:tr>
              <a:tr h="457200">
                <a:tc>
                  <a:txBody>
                    <a:bodyPr/>
                    <a:lstStyle/>
                    <a:p>
                      <a:pPr algn="ctr"/>
                      <a:r>
                        <a:rPr lang="en-US" sz="1100" b="1" dirty="0" smtClean="0"/>
                        <a:t>19</a:t>
                      </a:r>
                      <a:endParaRPr lang="en-US" sz="1100" b="1" dirty="0"/>
                    </a:p>
                  </a:txBody>
                  <a:tcPr anchor="ctr">
                    <a:solidFill>
                      <a:schemeClr val="accent6">
                        <a:lumMod val="40000"/>
                        <a:lumOff val="60000"/>
                        <a:alpha val="20000"/>
                      </a:schemeClr>
                    </a:solidFill>
                  </a:tcPr>
                </a:tc>
                <a:tc>
                  <a:txBody>
                    <a:bodyPr/>
                    <a:lstStyle/>
                    <a:p>
                      <a:pPr algn="ctr"/>
                      <a:r>
                        <a:rPr lang="en-US" sz="1100" dirty="0" smtClean="0"/>
                        <a:t>GND</a:t>
                      </a:r>
                      <a:endParaRPr lang="en-US" sz="1100" dirty="0"/>
                    </a:p>
                  </a:txBody>
                  <a:tcPr anchor="ctr">
                    <a:solidFill>
                      <a:schemeClr val="accent6">
                        <a:lumMod val="40000"/>
                        <a:lumOff val="60000"/>
                        <a:alpha val="20000"/>
                      </a:schemeClr>
                    </a:solidFill>
                  </a:tcPr>
                </a:tc>
                <a:tc>
                  <a:txBody>
                    <a:bodyPr/>
                    <a:lstStyle/>
                    <a:p>
                      <a:pPr algn="ctr"/>
                      <a:r>
                        <a:rPr lang="en-US" sz="1100" b="1" dirty="0" smtClean="0"/>
                        <a:t>20</a:t>
                      </a:r>
                      <a:endParaRPr lang="en-US" sz="1100" b="1" dirty="0"/>
                    </a:p>
                  </a:txBody>
                  <a:tcPr anchor="ctr">
                    <a:solidFill>
                      <a:schemeClr val="accent6">
                        <a:lumMod val="40000"/>
                        <a:lumOff val="60000"/>
                        <a:alpha val="20000"/>
                      </a:schemeClr>
                    </a:solidFill>
                  </a:tcPr>
                </a:tc>
                <a:tc>
                  <a:txBody>
                    <a:bodyPr/>
                    <a:lstStyle/>
                    <a:p>
                      <a:pPr algn="ctr"/>
                      <a:r>
                        <a:rPr lang="en-US" sz="1100" dirty="0" smtClean="0"/>
                        <a:t>VCC</a:t>
                      </a:r>
                      <a:endParaRPr lang="en-US" sz="1100" dirty="0"/>
                    </a:p>
                  </a:txBody>
                  <a:tcPr anchor="ctr">
                    <a:solidFill>
                      <a:schemeClr val="accent6">
                        <a:lumMod val="40000"/>
                        <a:lumOff val="60000"/>
                        <a:alpha val="20000"/>
                      </a:schemeClr>
                    </a:solidFill>
                  </a:tcPr>
                </a:tc>
              </a:tr>
            </a:tbl>
          </a:graphicData>
        </a:graphic>
      </p:graphicFrame>
      <p:cxnSp>
        <p:nvCxnSpPr>
          <p:cNvPr id="9" name="Straight Connector 8"/>
          <p:cNvCxnSpPr/>
          <p:nvPr/>
        </p:nvCxnSpPr>
        <p:spPr>
          <a:xfrm flipH="1">
            <a:off x="5676900" y="2133601"/>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581776" y="2047876"/>
            <a:ext cx="1" cy="12572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995977" y="2013586"/>
            <a:ext cx="1" cy="138302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477000" y="4039963"/>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681924" y="3886200"/>
            <a:ext cx="1" cy="128587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81600" y="1751239"/>
            <a:ext cx="1000649" cy="382361"/>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Light </a:t>
            </a:r>
            <a:r>
              <a:rPr lang="fr-FR" sz="1100" dirty="0" err="1" smtClean="0">
                <a:solidFill>
                  <a:schemeClr val="bg1">
                    <a:lumMod val="75000"/>
                  </a:schemeClr>
                </a:solidFill>
              </a:rPr>
              <a:t>Sensor</a:t>
            </a:r>
            <a:endParaRPr lang="fr-FR" sz="1100" dirty="0">
              <a:solidFill>
                <a:schemeClr val="bg1">
                  <a:lumMod val="75000"/>
                </a:schemeClr>
              </a:solidFill>
            </a:endParaRPr>
          </a:p>
        </p:txBody>
      </p:sp>
      <p:sp>
        <p:nvSpPr>
          <p:cNvPr id="18" name="TextBox 17"/>
          <p:cNvSpPr txBox="1"/>
          <p:nvPr/>
        </p:nvSpPr>
        <p:spPr>
          <a:xfrm>
            <a:off x="6248401" y="1752601"/>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Low</a:t>
            </a:r>
            <a:r>
              <a:rPr lang="fr-FR" sz="1100" dirty="0" smtClean="0">
                <a:solidFill>
                  <a:schemeClr val="bg1">
                    <a:lumMod val="75000"/>
                  </a:schemeClr>
                </a:solidFill>
              </a:rPr>
              <a:t> </a:t>
            </a:r>
            <a:r>
              <a:rPr lang="fr-FR" sz="1100" dirty="0" err="1" smtClean="0">
                <a:solidFill>
                  <a:schemeClr val="bg1">
                    <a:lumMod val="75000"/>
                  </a:schemeClr>
                </a:solidFill>
              </a:rPr>
              <a:t>pass</a:t>
            </a:r>
            <a:r>
              <a:rPr lang="fr-FR" sz="1100" dirty="0" smtClean="0">
                <a:solidFill>
                  <a:schemeClr val="bg1">
                    <a:lumMod val="75000"/>
                  </a:schemeClr>
                </a:solidFill>
              </a:rPr>
              <a:t> </a:t>
            </a:r>
            <a:r>
              <a:rPr lang="fr-FR" sz="1100" dirty="0" err="1" smtClean="0">
                <a:solidFill>
                  <a:schemeClr val="bg1">
                    <a:lumMod val="75000"/>
                  </a:schemeClr>
                </a:solidFill>
              </a:rPr>
              <a:t>filter</a:t>
            </a:r>
            <a:r>
              <a:rPr lang="fr-FR" sz="1100" dirty="0" smtClean="0">
                <a:solidFill>
                  <a:schemeClr val="bg1">
                    <a:lumMod val="75000"/>
                  </a:schemeClr>
                </a:solidFill>
              </a:rPr>
              <a:t> (LP)</a:t>
            </a:r>
            <a:endParaRPr lang="fr-FR" sz="1100" dirty="0">
              <a:solidFill>
                <a:schemeClr val="bg1">
                  <a:lumMod val="75000"/>
                </a:schemeClr>
              </a:solidFill>
            </a:endParaRPr>
          </a:p>
        </p:txBody>
      </p:sp>
      <p:sp>
        <p:nvSpPr>
          <p:cNvPr id="20" name="TextBox 19"/>
          <p:cNvSpPr txBox="1"/>
          <p:nvPr/>
        </p:nvSpPr>
        <p:spPr>
          <a:xfrm>
            <a:off x="7348277" y="1752601"/>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microSD</a:t>
            </a:r>
            <a:r>
              <a:rPr lang="fr-FR" sz="1100" dirty="0" smtClean="0">
                <a:solidFill>
                  <a:schemeClr val="bg1">
                    <a:lumMod val="75000"/>
                  </a:schemeClr>
                </a:solidFill>
              </a:rPr>
              <a:t> </a:t>
            </a:r>
            <a:r>
              <a:rPr lang="fr-FR" sz="1100" dirty="0" err="1" smtClean="0">
                <a:solidFill>
                  <a:schemeClr val="bg1">
                    <a:lumMod val="75000"/>
                  </a:schemeClr>
                </a:solidFill>
              </a:rPr>
              <a:t>card</a:t>
            </a:r>
            <a:r>
              <a:rPr lang="fr-FR" sz="1100" dirty="0" smtClean="0">
                <a:solidFill>
                  <a:schemeClr val="bg1">
                    <a:lumMod val="75000"/>
                  </a:schemeClr>
                </a:solidFill>
              </a:rPr>
              <a:t> slot (SPI)</a:t>
            </a:r>
            <a:endParaRPr lang="fr-FR" sz="1100" dirty="0">
              <a:solidFill>
                <a:schemeClr val="bg1">
                  <a:lumMod val="75000"/>
                </a:schemeClr>
              </a:solidFill>
            </a:endParaRPr>
          </a:p>
        </p:txBody>
      </p:sp>
      <p:sp>
        <p:nvSpPr>
          <p:cNvPr id="22" name="TextBox 21"/>
          <p:cNvSpPr txBox="1"/>
          <p:nvPr/>
        </p:nvSpPr>
        <p:spPr>
          <a:xfrm>
            <a:off x="5976675" y="5182962"/>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Temperature</a:t>
            </a:r>
            <a:r>
              <a:rPr lang="fr-FR" sz="1100" dirty="0" smtClean="0">
                <a:solidFill>
                  <a:schemeClr val="bg1">
                    <a:lumMod val="75000"/>
                  </a:schemeClr>
                </a:solidFill>
              </a:rPr>
              <a:t> </a:t>
            </a:r>
            <a:r>
              <a:rPr lang="fr-FR" sz="1100" dirty="0" err="1" smtClean="0">
                <a:solidFill>
                  <a:schemeClr val="bg1">
                    <a:lumMod val="75000"/>
                  </a:schemeClr>
                </a:solidFill>
              </a:rPr>
              <a:t>Sensor</a:t>
            </a:r>
            <a:r>
              <a:rPr lang="fr-FR" sz="1100" dirty="0" smtClean="0">
                <a:solidFill>
                  <a:schemeClr val="bg1">
                    <a:lumMod val="75000"/>
                  </a:schemeClr>
                </a:solidFill>
              </a:rPr>
              <a:t>  (TWI)</a:t>
            </a:r>
            <a:endParaRPr lang="fr-FR" sz="1100" dirty="0">
              <a:solidFill>
                <a:schemeClr val="bg1">
                  <a:lumMod val="75000"/>
                </a:schemeClr>
              </a:solidFill>
            </a:endParaRPr>
          </a:p>
        </p:txBody>
      </p:sp>
      <p:sp>
        <p:nvSpPr>
          <p:cNvPr id="24" name="TextBox 23"/>
          <p:cNvSpPr txBox="1"/>
          <p:nvPr/>
        </p:nvSpPr>
        <p:spPr>
          <a:xfrm>
            <a:off x="4909352" y="5181600"/>
            <a:ext cx="1000649" cy="382362"/>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LED</a:t>
            </a:r>
            <a:endParaRPr lang="fr-FR" sz="1100" dirty="0">
              <a:solidFill>
                <a:schemeClr val="bg1">
                  <a:lumMod val="75000"/>
                </a:schemeClr>
              </a:solidFill>
            </a:endParaRPr>
          </a:p>
        </p:txBody>
      </p:sp>
    </p:spTree>
    <p:extLst>
      <p:ext uri="{BB962C8B-B14F-4D97-AF65-F5344CB8AC3E}">
        <p14:creationId xmlns:p14="http://schemas.microsoft.com/office/powerpoint/2010/main" val="30134476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OLED1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rot="16200000">
            <a:off x="4454897" y="1869703"/>
            <a:ext cx="3505200" cy="388059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286545584"/>
              </p:ext>
            </p:extLst>
          </p:nvPr>
        </p:nvGraphicFramePr>
        <p:xfrm>
          <a:off x="762000" y="1676400"/>
          <a:ext cx="2819400" cy="4267200"/>
        </p:xfrm>
        <a:graphic>
          <a:graphicData uri="http://schemas.openxmlformats.org/drawingml/2006/table">
            <a:tbl>
              <a:tblPr firstRow="1" bandRow="1">
                <a:tableStyleId>{ED083AE6-46FA-4A59-8FB0-9F97EB10719F}</a:tableStyleId>
              </a:tblPr>
              <a:tblGrid>
                <a:gridCol w="381002"/>
                <a:gridCol w="990598"/>
                <a:gridCol w="381000"/>
                <a:gridCol w="1066800"/>
              </a:tblGrid>
              <a:tr h="426720">
                <a:tc>
                  <a:txBody>
                    <a:bodyPr/>
                    <a:lstStyle/>
                    <a:p>
                      <a:pPr algn="ctr"/>
                      <a:r>
                        <a:rPr lang="en-US" sz="1100" b="1" dirty="0" smtClean="0"/>
                        <a:t>1</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ID</a:t>
                      </a:r>
                      <a:endParaRPr lang="en-US" sz="11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1" dirty="0" smtClean="0"/>
                        <a:t>2</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GND</a:t>
                      </a:r>
                      <a:endParaRPr lang="en-US" sz="1100" b="0" dirty="0"/>
                    </a:p>
                  </a:txBody>
                  <a:tcPr anchor="ctr">
                    <a:lnB w="12700" cap="flat" cmpd="sng" algn="ctr">
                      <a:solidFill>
                        <a:schemeClr val="tx1"/>
                      </a:solidFill>
                      <a:prstDash val="solid"/>
                      <a:round/>
                      <a:headEnd type="none" w="med" len="med"/>
                      <a:tailEnd type="none" w="med" len="med"/>
                    </a:lnB>
                  </a:tcPr>
                </a:tc>
              </a:tr>
              <a:tr h="426720">
                <a:tc>
                  <a:txBody>
                    <a:bodyPr/>
                    <a:lstStyle/>
                    <a:p>
                      <a:pPr algn="ctr"/>
                      <a:r>
                        <a:rPr lang="en-US" sz="1100" b="1" dirty="0" smtClean="0"/>
                        <a:t>3</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smtClean="0"/>
                        <a:t>BUTTON2</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b="1" dirty="0" smtClean="0"/>
                        <a:t>4</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smtClean="0"/>
                        <a:t>BUTTON3</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426720">
                <a:tc>
                  <a:txBody>
                    <a:bodyPr/>
                    <a:lstStyle/>
                    <a:p>
                      <a:pPr algn="ctr"/>
                      <a:r>
                        <a:rPr lang="en-US" sz="1100" b="1" dirty="0" smtClean="0"/>
                        <a:t>5</a:t>
                      </a:r>
                      <a:endParaRPr lang="en-US" sz="1100" b="1" dirty="0"/>
                    </a:p>
                  </a:txBody>
                  <a:tcPr anchor="ctr"/>
                </a:tc>
                <a:tc>
                  <a:txBody>
                    <a:bodyPr/>
                    <a:lstStyle/>
                    <a:p>
                      <a:pPr algn="ctr"/>
                      <a:r>
                        <a:rPr lang="en-US" sz="1100" dirty="0" smtClean="0"/>
                        <a:t>OLED DATA_CMD</a:t>
                      </a:r>
                      <a:endParaRPr lang="en-US" sz="1100" dirty="0"/>
                    </a:p>
                  </a:txBody>
                  <a:tcPr anchor="ctr"/>
                </a:tc>
                <a:tc>
                  <a:txBody>
                    <a:bodyPr/>
                    <a:lstStyle/>
                    <a:p>
                      <a:pPr algn="ctr"/>
                      <a:r>
                        <a:rPr lang="en-US" sz="1100" b="1" dirty="0" smtClean="0"/>
                        <a:t>6</a:t>
                      </a:r>
                      <a:endParaRPr lang="en-US" sz="1100" b="1" dirty="0"/>
                    </a:p>
                  </a:txBody>
                  <a:tcPr anchor="ctr"/>
                </a:tc>
                <a:tc>
                  <a:txBody>
                    <a:bodyPr/>
                    <a:lstStyle/>
                    <a:p>
                      <a:pPr algn="ctr"/>
                      <a:r>
                        <a:rPr lang="en-US" sz="1100" dirty="0" smtClean="0"/>
                        <a:t>LED3</a:t>
                      </a:r>
                      <a:endParaRPr lang="en-US" sz="1100" dirty="0"/>
                    </a:p>
                  </a:txBody>
                  <a:tcPr anchor="ctr"/>
                </a:tc>
              </a:tr>
              <a:tr h="426720">
                <a:tc>
                  <a:txBody>
                    <a:bodyPr/>
                    <a:lstStyle/>
                    <a:p>
                      <a:pPr algn="ctr"/>
                      <a:r>
                        <a:rPr lang="en-US" sz="1100" b="1" dirty="0" smtClean="0"/>
                        <a:t>7</a:t>
                      </a:r>
                      <a:endParaRPr lang="en-US" sz="1100" b="1" dirty="0"/>
                    </a:p>
                  </a:txBody>
                  <a:tcPr anchor="ctr">
                    <a:solidFill>
                      <a:schemeClr val="accent6">
                        <a:lumMod val="40000"/>
                        <a:lumOff val="60000"/>
                        <a:alpha val="20000"/>
                      </a:schemeClr>
                    </a:solidFill>
                  </a:tcPr>
                </a:tc>
                <a:tc>
                  <a:txBody>
                    <a:bodyPr/>
                    <a:lstStyle/>
                    <a:p>
                      <a:pPr algn="ctr"/>
                      <a:r>
                        <a:rPr lang="en-US" sz="1100" dirty="0" smtClean="0"/>
                        <a:t>LED1</a:t>
                      </a:r>
                      <a:endParaRPr lang="en-US" sz="1100" dirty="0"/>
                    </a:p>
                  </a:txBody>
                  <a:tcPr anchor="ctr">
                    <a:solidFill>
                      <a:schemeClr val="accent6">
                        <a:lumMod val="40000"/>
                        <a:lumOff val="60000"/>
                        <a:alpha val="20000"/>
                      </a:schemeClr>
                    </a:solidFill>
                  </a:tcPr>
                </a:tc>
                <a:tc>
                  <a:txBody>
                    <a:bodyPr/>
                    <a:lstStyle/>
                    <a:p>
                      <a:pPr algn="ctr"/>
                      <a:r>
                        <a:rPr lang="en-US" sz="1100" b="1" dirty="0" smtClean="0"/>
                        <a:t>8</a:t>
                      </a:r>
                      <a:endParaRPr lang="en-US" sz="1100" b="1" dirty="0"/>
                    </a:p>
                  </a:txBody>
                  <a:tcPr anchor="ctr">
                    <a:solidFill>
                      <a:schemeClr val="accent6">
                        <a:lumMod val="40000"/>
                        <a:lumOff val="60000"/>
                        <a:alpha val="20000"/>
                      </a:schemeClr>
                    </a:solidFill>
                  </a:tcPr>
                </a:tc>
                <a:tc>
                  <a:txBody>
                    <a:bodyPr/>
                    <a:lstStyle/>
                    <a:p>
                      <a:pPr algn="ctr"/>
                      <a:r>
                        <a:rPr lang="en-US" sz="1100" dirty="0" smtClean="0"/>
                        <a:t>LED2</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9</a:t>
                      </a:r>
                      <a:endParaRPr lang="en-US" sz="1100" b="1" dirty="0"/>
                    </a:p>
                  </a:txBody>
                  <a:tcPr anchor="ctr"/>
                </a:tc>
                <a:tc>
                  <a:txBody>
                    <a:bodyPr/>
                    <a:lstStyle/>
                    <a:p>
                      <a:pPr algn="ctr"/>
                      <a:r>
                        <a:rPr lang="en-US" sz="1100" dirty="0" smtClean="0"/>
                        <a:t>BUTTON1</a:t>
                      </a:r>
                      <a:endParaRPr lang="en-US" sz="1100" dirty="0"/>
                    </a:p>
                  </a:txBody>
                  <a:tcPr anchor="ctr"/>
                </a:tc>
                <a:tc>
                  <a:txBody>
                    <a:bodyPr/>
                    <a:lstStyle/>
                    <a:p>
                      <a:pPr algn="ctr"/>
                      <a:r>
                        <a:rPr lang="en-US" sz="1100" b="1" dirty="0" smtClean="0"/>
                        <a:t>10</a:t>
                      </a:r>
                      <a:endParaRPr lang="en-US" sz="1100" b="1" dirty="0"/>
                    </a:p>
                  </a:txBody>
                  <a:tcPr anchor="ctr"/>
                </a:tc>
                <a:tc>
                  <a:txBody>
                    <a:bodyPr/>
                    <a:lstStyle/>
                    <a:p>
                      <a:pPr algn="ctr"/>
                      <a:r>
                        <a:rPr lang="en-US" sz="1100" dirty="0" smtClean="0"/>
                        <a:t>OLED RESET</a:t>
                      </a:r>
                      <a:endParaRPr lang="en-US" sz="1100" dirty="0"/>
                    </a:p>
                  </a:txBody>
                  <a:tcPr anchor="ctr"/>
                </a:tc>
              </a:tr>
              <a:tr h="426720">
                <a:tc>
                  <a:txBody>
                    <a:bodyPr/>
                    <a:lstStyle/>
                    <a:p>
                      <a:pPr algn="ctr"/>
                      <a:r>
                        <a:rPr lang="en-US" sz="1100" b="1" dirty="0" smtClean="0"/>
                        <a:t>11</a:t>
                      </a:r>
                      <a:endParaRPr lang="en-US" sz="1100" b="1" dirty="0"/>
                    </a:p>
                  </a:txBody>
                  <a:tcPr anchor="ctr">
                    <a:solidFill>
                      <a:schemeClr val="accent6">
                        <a:lumMod val="40000"/>
                        <a:lumOff val="60000"/>
                        <a:alpha val="20000"/>
                      </a:schemeClr>
                    </a:solidFill>
                  </a:tcPr>
                </a:tc>
                <a:tc>
                  <a:txBody>
                    <a:bodyPr/>
                    <a:lstStyle/>
                    <a:p>
                      <a:pPr algn="ctr"/>
                      <a:r>
                        <a:rPr lang="en-US" sz="1100" dirty="0" smtClean="0"/>
                        <a:t>NC</a:t>
                      </a:r>
                      <a:endParaRPr lang="en-US" sz="1100" dirty="0"/>
                    </a:p>
                  </a:txBody>
                  <a:tcPr anchor="ctr">
                    <a:solidFill>
                      <a:schemeClr val="accent6">
                        <a:lumMod val="40000"/>
                        <a:lumOff val="60000"/>
                        <a:alpha val="20000"/>
                      </a:schemeClr>
                    </a:solidFill>
                  </a:tcPr>
                </a:tc>
                <a:tc>
                  <a:txBody>
                    <a:bodyPr/>
                    <a:lstStyle/>
                    <a:p>
                      <a:pPr algn="ctr"/>
                      <a:r>
                        <a:rPr lang="en-US" sz="1100" b="1" dirty="0" smtClean="0"/>
                        <a:t>12</a:t>
                      </a:r>
                      <a:endParaRPr lang="en-US" sz="1100" b="1" dirty="0"/>
                    </a:p>
                  </a:txBody>
                  <a:tcPr anchor="ctr">
                    <a:solidFill>
                      <a:schemeClr val="accent6">
                        <a:lumMod val="40000"/>
                        <a:lumOff val="60000"/>
                        <a:alpha val="20000"/>
                      </a:schemeClr>
                    </a:solidFill>
                  </a:tcPr>
                </a:tc>
                <a:tc>
                  <a:txBody>
                    <a:bodyPr/>
                    <a:lstStyle/>
                    <a:p>
                      <a:pPr algn="ctr"/>
                      <a:r>
                        <a:rPr lang="en-US" sz="1100" dirty="0" smtClean="0"/>
                        <a:t>NC</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13</a:t>
                      </a:r>
                      <a:endParaRPr lang="en-US" sz="1100" b="1" dirty="0"/>
                    </a:p>
                  </a:txBody>
                  <a:tcPr anchor="ctr"/>
                </a:tc>
                <a:tc>
                  <a:txBody>
                    <a:bodyPr/>
                    <a:lstStyle/>
                    <a:p>
                      <a:pPr algn="ctr"/>
                      <a:r>
                        <a:rPr lang="en-US" sz="1100" dirty="0" smtClean="0"/>
                        <a:t>NC</a:t>
                      </a:r>
                      <a:endParaRPr lang="en-US" sz="1100" dirty="0"/>
                    </a:p>
                  </a:txBody>
                  <a:tcPr anchor="ctr"/>
                </a:tc>
                <a:tc>
                  <a:txBody>
                    <a:bodyPr/>
                    <a:lstStyle/>
                    <a:p>
                      <a:pPr algn="ctr"/>
                      <a:r>
                        <a:rPr lang="en-US" sz="1100" b="1" dirty="0" smtClean="0"/>
                        <a:t>14</a:t>
                      </a:r>
                      <a:endParaRPr lang="en-US" sz="1100" b="1" dirty="0"/>
                    </a:p>
                  </a:txBody>
                  <a:tcPr anchor="ctr"/>
                </a:tc>
                <a:tc>
                  <a:txBody>
                    <a:bodyPr/>
                    <a:lstStyle/>
                    <a:p>
                      <a:pPr algn="ctr"/>
                      <a:r>
                        <a:rPr lang="en-US" sz="1100" dirty="0" smtClean="0"/>
                        <a:t>NC</a:t>
                      </a:r>
                      <a:endParaRPr lang="en-US" sz="1100" dirty="0"/>
                    </a:p>
                  </a:txBody>
                  <a:tcPr anchor="ctr"/>
                </a:tc>
              </a:tr>
              <a:tr h="426720">
                <a:tc>
                  <a:txBody>
                    <a:bodyPr/>
                    <a:lstStyle/>
                    <a:p>
                      <a:pPr algn="ctr"/>
                      <a:r>
                        <a:rPr lang="en-US" sz="1100" b="1" dirty="0" smtClean="0"/>
                        <a:t>15</a:t>
                      </a:r>
                      <a:endParaRPr lang="en-US" sz="1100" b="1" dirty="0"/>
                    </a:p>
                  </a:txBody>
                  <a:tcPr anchor="ctr">
                    <a:solidFill>
                      <a:schemeClr val="accent6">
                        <a:lumMod val="40000"/>
                        <a:lumOff val="60000"/>
                        <a:alpha val="20000"/>
                      </a:schemeClr>
                    </a:solidFill>
                  </a:tcPr>
                </a:tc>
                <a:tc>
                  <a:txBody>
                    <a:bodyPr/>
                    <a:lstStyle/>
                    <a:p>
                      <a:pPr algn="ctr"/>
                      <a:r>
                        <a:rPr lang="en-US" sz="1100" dirty="0" smtClean="0"/>
                        <a:t>OLED</a:t>
                      </a:r>
                      <a:r>
                        <a:rPr lang="en-US" sz="1100" baseline="0" dirty="0" smtClean="0"/>
                        <a:t> SS</a:t>
                      </a:r>
                      <a:endParaRPr lang="en-US" sz="1100" dirty="0"/>
                    </a:p>
                  </a:txBody>
                  <a:tcPr anchor="ctr">
                    <a:solidFill>
                      <a:schemeClr val="accent6">
                        <a:lumMod val="40000"/>
                        <a:lumOff val="60000"/>
                        <a:alpha val="20000"/>
                      </a:schemeClr>
                    </a:solidFill>
                  </a:tcPr>
                </a:tc>
                <a:tc>
                  <a:txBody>
                    <a:bodyPr/>
                    <a:lstStyle/>
                    <a:p>
                      <a:pPr algn="ctr"/>
                      <a:r>
                        <a:rPr lang="en-US" sz="1100" b="1" dirty="0" smtClean="0"/>
                        <a:t>16</a:t>
                      </a:r>
                      <a:endParaRPr lang="en-US" sz="1100" b="1" dirty="0"/>
                    </a:p>
                  </a:txBody>
                  <a:tcPr anchor="ctr">
                    <a:solidFill>
                      <a:schemeClr val="accent6">
                        <a:lumMod val="40000"/>
                        <a:lumOff val="60000"/>
                        <a:alpha val="20000"/>
                      </a:schemeClr>
                    </a:solidFill>
                  </a:tcPr>
                </a:tc>
                <a:tc>
                  <a:txBody>
                    <a:bodyPr/>
                    <a:lstStyle/>
                    <a:p>
                      <a:pPr algn="ctr"/>
                      <a:r>
                        <a:rPr lang="en-US" sz="1100" dirty="0" smtClean="0"/>
                        <a:t>SPI </a:t>
                      </a:r>
                      <a:r>
                        <a:rPr lang="en-US" sz="1100" baseline="0" dirty="0" smtClean="0"/>
                        <a:t> MOSI</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17</a:t>
                      </a:r>
                      <a:endParaRPr lang="en-US" sz="1100" b="1" dirty="0"/>
                    </a:p>
                  </a:txBody>
                  <a:tcPr anchor="ctr"/>
                </a:tc>
                <a:tc>
                  <a:txBody>
                    <a:bodyPr/>
                    <a:lstStyle/>
                    <a:p>
                      <a:pPr algn="ctr"/>
                      <a:r>
                        <a:rPr lang="en-US" sz="1100" dirty="0" smtClean="0"/>
                        <a:t>NC</a:t>
                      </a:r>
                      <a:endParaRPr lang="en-US" sz="1100" dirty="0"/>
                    </a:p>
                  </a:txBody>
                  <a:tcPr anchor="ctr"/>
                </a:tc>
                <a:tc>
                  <a:txBody>
                    <a:bodyPr/>
                    <a:lstStyle/>
                    <a:p>
                      <a:pPr algn="ctr"/>
                      <a:r>
                        <a:rPr lang="en-US" sz="1100" b="1" dirty="0" smtClean="0"/>
                        <a:t>18</a:t>
                      </a:r>
                      <a:endParaRPr lang="en-US" sz="1100" b="1" dirty="0"/>
                    </a:p>
                  </a:txBody>
                  <a:tcPr anchor="ctr"/>
                </a:tc>
                <a:tc>
                  <a:txBody>
                    <a:bodyPr/>
                    <a:lstStyle/>
                    <a:p>
                      <a:pPr algn="ctr"/>
                      <a:r>
                        <a:rPr lang="en-US" sz="1100" dirty="0" smtClean="0"/>
                        <a:t>SPI SCK</a:t>
                      </a:r>
                      <a:endParaRPr lang="en-US" sz="1100" dirty="0"/>
                    </a:p>
                  </a:txBody>
                  <a:tcPr anchor="ctr"/>
                </a:tc>
              </a:tr>
              <a:tr h="426720">
                <a:tc>
                  <a:txBody>
                    <a:bodyPr/>
                    <a:lstStyle/>
                    <a:p>
                      <a:pPr algn="ctr"/>
                      <a:r>
                        <a:rPr lang="en-US" sz="1100" b="1" dirty="0" smtClean="0"/>
                        <a:t>19</a:t>
                      </a:r>
                      <a:endParaRPr lang="en-US" sz="1100" b="1" dirty="0"/>
                    </a:p>
                  </a:txBody>
                  <a:tcPr anchor="ctr">
                    <a:solidFill>
                      <a:schemeClr val="accent6">
                        <a:lumMod val="40000"/>
                        <a:lumOff val="60000"/>
                        <a:alpha val="20000"/>
                      </a:schemeClr>
                    </a:solidFill>
                  </a:tcPr>
                </a:tc>
                <a:tc>
                  <a:txBody>
                    <a:bodyPr/>
                    <a:lstStyle/>
                    <a:p>
                      <a:pPr algn="ctr"/>
                      <a:r>
                        <a:rPr lang="en-US" sz="1100" dirty="0" smtClean="0"/>
                        <a:t>GND</a:t>
                      </a:r>
                      <a:endParaRPr lang="en-US" sz="1100" dirty="0"/>
                    </a:p>
                  </a:txBody>
                  <a:tcPr anchor="ctr">
                    <a:solidFill>
                      <a:schemeClr val="accent6">
                        <a:lumMod val="40000"/>
                        <a:lumOff val="60000"/>
                        <a:alpha val="20000"/>
                      </a:schemeClr>
                    </a:solidFill>
                  </a:tcPr>
                </a:tc>
                <a:tc>
                  <a:txBody>
                    <a:bodyPr/>
                    <a:lstStyle/>
                    <a:p>
                      <a:pPr algn="ctr"/>
                      <a:r>
                        <a:rPr lang="en-US" sz="1100" b="1" dirty="0" smtClean="0"/>
                        <a:t>20</a:t>
                      </a:r>
                      <a:endParaRPr lang="en-US" sz="1100" b="1" dirty="0"/>
                    </a:p>
                  </a:txBody>
                  <a:tcPr anchor="ctr">
                    <a:solidFill>
                      <a:schemeClr val="accent6">
                        <a:lumMod val="40000"/>
                        <a:lumOff val="60000"/>
                        <a:alpha val="20000"/>
                      </a:schemeClr>
                    </a:solidFill>
                  </a:tcPr>
                </a:tc>
                <a:tc>
                  <a:txBody>
                    <a:bodyPr/>
                    <a:lstStyle/>
                    <a:p>
                      <a:pPr algn="ctr"/>
                      <a:r>
                        <a:rPr lang="en-US" sz="1100" dirty="0" smtClean="0"/>
                        <a:t>VCC</a:t>
                      </a:r>
                      <a:endParaRPr lang="en-US" sz="1100" dirty="0"/>
                    </a:p>
                  </a:txBody>
                  <a:tcPr anchor="ctr">
                    <a:solidFill>
                      <a:schemeClr val="accent6">
                        <a:lumMod val="40000"/>
                        <a:lumOff val="60000"/>
                        <a:alpha val="20000"/>
                      </a:schemeClr>
                    </a:solidFill>
                  </a:tcPr>
                </a:tc>
              </a:tr>
            </a:tbl>
          </a:graphicData>
        </a:graphic>
      </p:graphicFrame>
      <p:cxnSp>
        <p:nvCxnSpPr>
          <p:cNvPr id="8" name="Straight Connector 7"/>
          <p:cNvCxnSpPr/>
          <p:nvPr/>
        </p:nvCxnSpPr>
        <p:spPr>
          <a:xfrm>
            <a:off x="5630972" y="1828798"/>
            <a:ext cx="7828" cy="144780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77025" y="1704975"/>
            <a:ext cx="0" cy="1227213"/>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58050" y="4800600"/>
            <a:ext cx="0" cy="1014224"/>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0724" y="1447798"/>
            <a:ext cx="1000649" cy="380999"/>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err="1" smtClean="0">
                <a:solidFill>
                  <a:schemeClr val="bg1">
                    <a:lumMod val="75000"/>
                  </a:schemeClr>
                </a:solidFill>
              </a:rPr>
              <a:t>LEDs</a:t>
            </a:r>
            <a:endParaRPr lang="fr-FR" sz="1100" dirty="0">
              <a:solidFill>
                <a:schemeClr val="bg1">
                  <a:lumMod val="75000"/>
                </a:schemeClr>
              </a:solidFill>
            </a:endParaRPr>
          </a:p>
        </p:txBody>
      </p:sp>
      <p:sp>
        <p:nvSpPr>
          <p:cNvPr id="7" name="TextBox 6"/>
          <p:cNvSpPr txBox="1"/>
          <p:nvPr/>
        </p:nvSpPr>
        <p:spPr>
          <a:xfrm>
            <a:off x="5095351" y="1447798"/>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OLED Display (SPI)</a:t>
            </a:r>
            <a:endParaRPr lang="fr-FR" sz="1100" dirty="0">
              <a:solidFill>
                <a:schemeClr val="bg1">
                  <a:lumMod val="75000"/>
                </a:schemeClr>
              </a:solidFill>
            </a:endParaRPr>
          </a:p>
        </p:txBody>
      </p:sp>
      <p:sp>
        <p:nvSpPr>
          <p:cNvPr id="16" name="TextBox 15"/>
          <p:cNvSpPr txBox="1"/>
          <p:nvPr/>
        </p:nvSpPr>
        <p:spPr>
          <a:xfrm>
            <a:off x="6738675" y="5753100"/>
            <a:ext cx="1000649" cy="381000"/>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Push Buttons</a:t>
            </a:r>
            <a:endParaRPr lang="fr-FR" sz="1100" dirty="0">
              <a:solidFill>
                <a:schemeClr val="bg1">
                  <a:lumMod val="75000"/>
                </a:schemeClr>
              </a:solidFill>
            </a:endParaRPr>
          </a:p>
        </p:txBody>
      </p:sp>
    </p:spTree>
    <p:extLst>
      <p:ext uri="{BB962C8B-B14F-4D97-AF65-F5344CB8AC3E}">
        <p14:creationId xmlns:p14="http://schemas.microsoft.com/office/powerpoint/2010/main" val="3974634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PROTO1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362200" y="2603965"/>
            <a:ext cx="4422622" cy="2438400"/>
          </a:xfrm>
          <a:prstGeom prst="rect">
            <a:avLst/>
          </a:prstGeom>
        </p:spPr>
      </p:pic>
      <p:cxnSp>
        <p:nvCxnSpPr>
          <p:cNvPr id="8" name="Straight Connector 7"/>
          <p:cNvCxnSpPr/>
          <p:nvPr/>
        </p:nvCxnSpPr>
        <p:spPr>
          <a:xfrm>
            <a:off x="5361708" y="2108666"/>
            <a:ext cx="0" cy="7238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48201" y="1652268"/>
            <a:ext cx="1756634" cy="492651"/>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Internal</a:t>
            </a:r>
            <a:r>
              <a:rPr lang="fr-FR" sz="1100" dirty="0" smtClean="0">
                <a:solidFill>
                  <a:schemeClr val="bg1">
                    <a:lumMod val="75000"/>
                  </a:schemeClr>
                </a:solidFill>
              </a:rPr>
              <a:t> Power In/</a:t>
            </a:r>
            <a:r>
              <a:rPr lang="fr-FR" sz="1100" dirty="0" err="1" smtClean="0">
                <a:solidFill>
                  <a:schemeClr val="bg1">
                    <a:lumMod val="75000"/>
                  </a:schemeClr>
                </a:solidFill>
              </a:rPr>
              <a:t>External</a:t>
            </a:r>
            <a:r>
              <a:rPr lang="fr-FR" sz="1100" dirty="0" smtClean="0">
                <a:solidFill>
                  <a:schemeClr val="bg1">
                    <a:lumMod val="75000"/>
                  </a:schemeClr>
                </a:solidFill>
              </a:rPr>
              <a:t> Power Out area</a:t>
            </a:r>
            <a:endParaRPr lang="fr-FR" sz="1100" dirty="0">
              <a:solidFill>
                <a:schemeClr val="bg1">
                  <a:lumMod val="75000"/>
                </a:schemeClr>
              </a:solidFill>
            </a:endParaRPr>
          </a:p>
        </p:txBody>
      </p:sp>
      <p:cxnSp>
        <p:nvCxnSpPr>
          <p:cNvPr id="10" name="Straight Connector 9"/>
          <p:cNvCxnSpPr/>
          <p:nvPr/>
        </p:nvCxnSpPr>
        <p:spPr>
          <a:xfrm flipH="1">
            <a:off x="6324600" y="4114800"/>
            <a:ext cx="1183846"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62239" y="4989041"/>
            <a:ext cx="1" cy="49602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565191" y="2832565"/>
            <a:ext cx="94281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631991" y="2908765"/>
            <a:ext cx="10642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310149" y="3492454"/>
            <a:ext cx="2534699" cy="1304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310149" y="4796847"/>
            <a:ext cx="2534699" cy="254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310149" y="2696548"/>
            <a:ext cx="2534699" cy="536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endCxn id="14" idx="0"/>
          </p:cNvCxnSpPr>
          <p:nvPr/>
        </p:nvCxnSpPr>
        <p:spPr>
          <a:xfrm>
            <a:off x="4259911" y="4033396"/>
            <a:ext cx="2" cy="1310316"/>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407937" y="2698380"/>
            <a:ext cx="974063" cy="41491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External</a:t>
            </a:r>
            <a:r>
              <a:rPr lang="fr-FR" sz="1100" dirty="0" smtClean="0">
                <a:solidFill>
                  <a:schemeClr val="bg1">
                    <a:lumMod val="75000"/>
                  </a:schemeClr>
                </a:solidFill>
              </a:rPr>
              <a:t> Power </a:t>
            </a:r>
            <a:r>
              <a:rPr lang="fr-FR" sz="1100" dirty="0" err="1" smtClean="0">
                <a:solidFill>
                  <a:schemeClr val="bg1">
                    <a:lumMod val="75000"/>
                  </a:schemeClr>
                </a:solidFill>
              </a:rPr>
              <a:t>Connector</a:t>
            </a:r>
            <a:endParaRPr lang="fr-FR" sz="1100" dirty="0">
              <a:solidFill>
                <a:schemeClr val="bg1">
                  <a:lumMod val="75000"/>
                </a:schemeClr>
              </a:solidFill>
            </a:endParaRPr>
          </a:p>
        </p:txBody>
      </p:sp>
      <p:sp>
        <p:nvSpPr>
          <p:cNvPr id="7" name="TextBox 6"/>
          <p:cNvSpPr txBox="1"/>
          <p:nvPr/>
        </p:nvSpPr>
        <p:spPr>
          <a:xfrm>
            <a:off x="7407937" y="3837212"/>
            <a:ext cx="914399" cy="572863"/>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Remapped</a:t>
            </a:r>
            <a:r>
              <a:rPr lang="fr-FR" sz="1100" dirty="0" smtClean="0">
                <a:solidFill>
                  <a:schemeClr val="bg1">
                    <a:lumMod val="75000"/>
                  </a:schemeClr>
                </a:solidFill>
              </a:rPr>
              <a:t> Extension </a:t>
            </a:r>
            <a:r>
              <a:rPr lang="fr-FR" sz="1100" dirty="0" err="1" smtClean="0">
                <a:solidFill>
                  <a:schemeClr val="bg1">
                    <a:lumMod val="75000"/>
                  </a:schemeClr>
                </a:solidFill>
              </a:rPr>
              <a:t>Connector</a:t>
            </a:r>
            <a:endParaRPr lang="fr-FR" sz="1100" dirty="0">
              <a:solidFill>
                <a:schemeClr val="bg1">
                  <a:lumMod val="75000"/>
                </a:schemeClr>
              </a:solidFill>
            </a:endParaRPr>
          </a:p>
        </p:txBody>
      </p:sp>
      <p:sp>
        <p:nvSpPr>
          <p:cNvPr id="6" name="TextBox 5"/>
          <p:cNvSpPr txBox="1"/>
          <p:nvPr/>
        </p:nvSpPr>
        <p:spPr>
          <a:xfrm>
            <a:off x="684778" y="2629864"/>
            <a:ext cx="974063" cy="414918"/>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Power </a:t>
            </a:r>
            <a:r>
              <a:rPr lang="fr-FR" sz="1100" dirty="0" err="1" smtClean="0">
                <a:solidFill>
                  <a:schemeClr val="bg1">
                    <a:lumMod val="75000"/>
                  </a:schemeClr>
                </a:solidFill>
              </a:rPr>
              <a:t>Connector</a:t>
            </a:r>
            <a:endParaRPr lang="fr-FR" sz="1100" dirty="0">
              <a:solidFill>
                <a:schemeClr val="bg1">
                  <a:lumMod val="75000"/>
                </a:schemeClr>
              </a:solidFill>
            </a:endParaRPr>
          </a:p>
        </p:txBody>
      </p:sp>
      <p:sp>
        <p:nvSpPr>
          <p:cNvPr id="11" name="TextBox 10"/>
          <p:cNvSpPr txBox="1"/>
          <p:nvPr/>
        </p:nvSpPr>
        <p:spPr>
          <a:xfrm>
            <a:off x="5161914" y="5343712"/>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GND/VCC Area</a:t>
            </a:r>
            <a:endParaRPr lang="fr-FR" sz="1100" dirty="0">
              <a:solidFill>
                <a:schemeClr val="bg1">
                  <a:lumMod val="75000"/>
                </a:schemeClr>
              </a:solidFill>
            </a:endParaRPr>
          </a:p>
        </p:txBody>
      </p:sp>
      <p:sp>
        <p:nvSpPr>
          <p:cNvPr id="14" name="TextBox 13"/>
          <p:cNvSpPr txBox="1"/>
          <p:nvPr/>
        </p:nvSpPr>
        <p:spPr>
          <a:xfrm>
            <a:off x="3781151" y="5343712"/>
            <a:ext cx="957524" cy="53869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Prototype Area</a:t>
            </a:r>
            <a:endParaRPr lang="fr-FR" sz="1100" dirty="0">
              <a:solidFill>
                <a:schemeClr val="bg1">
                  <a:lumMod val="75000"/>
                </a:schemeClr>
              </a:solidFill>
            </a:endParaRPr>
          </a:p>
        </p:txBody>
      </p:sp>
    </p:spTree>
    <p:extLst>
      <p:ext uri="{BB962C8B-B14F-4D97-AF65-F5344CB8AC3E}">
        <p14:creationId xmlns:p14="http://schemas.microsoft.com/office/powerpoint/2010/main" val="2428710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ATWINC1500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4195597" y="2514600"/>
            <a:ext cx="3449976" cy="18288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76286721"/>
              </p:ext>
            </p:extLst>
          </p:nvPr>
        </p:nvGraphicFramePr>
        <p:xfrm>
          <a:off x="543291" y="1640952"/>
          <a:ext cx="3180460" cy="4267200"/>
        </p:xfrm>
        <a:graphic>
          <a:graphicData uri="http://schemas.openxmlformats.org/drawingml/2006/table">
            <a:tbl>
              <a:tblPr firstRow="1" bandRow="1">
                <a:tableStyleId>{ED083AE6-46FA-4A59-8FB0-9F97EB10719F}</a:tableStyleId>
              </a:tblPr>
              <a:tblGrid>
                <a:gridCol w="348582"/>
                <a:gridCol w="1332158"/>
                <a:gridCol w="349677"/>
                <a:gridCol w="1150043"/>
              </a:tblGrid>
              <a:tr h="426720">
                <a:tc>
                  <a:txBody>
                    <a:bodyPr/>
                    <a:lstStyle/>
                    <a:p>
                      <a:pPr algn="ctr"/>
                      <a:r>
                        <a:rPr lang="en-US" sz="1100" b="1" dirty="0" smtClean="0"/>
                        <a:t>1</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ID</a:t>
                      </a:r>
                      <a:endParaRPr lang="en-US" sz="11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1" dirty="0" smtClean="0"/>
                        <a:t>2</a:t>
                      </a:r>
                      <a:endParaRPr lang="en-US" sz="1100" b="1" dirty="0"/>
                    </a:p>
                  </a:txBody>
                  <a:tcPr anchor="ctr">
                    <a:lnB w="12700" cap="flat" cmpd="sng" algn="ctr">
                      <a:solidFill>
                        <a:schemeClr val="tx1"/>
                      </a:solidFill>
                      <a:prstDash val="solid"/>
                      <a:round/>
                      <a:headEnd type="none" w="med" len="med"/>
                      <a:tailEnd type="none" w="med" len="med"/>
                    </a:lnB>
                  </a:tcPr>
                </a:tc>
                <a:tc>
                  <a:txBody>
                    <a:bodyPr/>
                    <a:lstStyle/>
                    <a:p>
                      <a:pPr algn="ctr"/>
                      <a:r>
                        <a:rPr lang="en-US" sz="1100" b="0" dirty="0" smtClean="0"/>
                        <a:t>GND</a:t>
                      </a:r>
                      <a:endParaRPr lang="en-US" sz="1100" b="0" dirty="0"/>
                    </a:p>
                  </a:txBody>
                  <a:tcPr anchor="ctr">
                    <a:lnB w="12700" cap="flat" cmpd="sng" algn="ctr">
                      <a:solidFill>
                        <a:schemeClr val="tx1"/>
                      </a:solidFill>
                      <a:prstDash val="solid"/>
                      <a:round/>
                      <a:headEnd type="none" w="med" len="med"/>
                      <a:tailEnd type="none" w="med" len="med"/>
                    </a:lnB>
                  </a:tcPr>
                </a:tc>
              </a:tr>
              <a:tr h="426720">
                <a:tc>
                  <a:txBody>
                    <a:bodyPr/>
                    <a:lstStyle/>
                    <a:p>
                      <a:pPr algn="ctr"/>
                      <a:r>
                        <a:rPr lang="en-US" sz="1100" b="1" dirty="0" smtClean="0"/>
                        <a:t>3</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smtClean="0"/>
                        <a:t>NC</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b="1" dirty="0" smtClean="0"/>
                        <a:t>4</a:t>
                      </a:r>
                      <a:endParaRPr lang="en-US" sz="1100" b="1"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100" dirty="0" smtClean="0"/>
                        <a:t>NC</a:t>
                      </a:r>
                      <a:endParaRPr lang="en-US" sz="11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426720">
                <a:tc>
                  <a:txBody>
                    <a:bodyPr/>
                    <a:lstStyle/>
                    <a:p>
                      <a:pPr algn="ctr"/>
                      <a:r>
                        <a:rPr lang="en-US" sz="1100" b="1" dirty="0" smtClean="0"/>
                        <a:t>5</a:t>
                      </a:r>
                      <a:endParaRPr lang="en-US" sz="1100" b="1" dirty="0"/>
                    </a:p>
                  </a:txBody>
                  <a:tcPr anchor="ctr"/>
                </a:tc>
                <a:tc>
                  <a:txBody>
                    <a:bodyPr/>
                    <a:lstStyle/>
                    <a:p>
                      <a:pPr algn="ctr"/>
                      <a:r>
                        <a:rPr lang="en-US" sz="1100" kern="1200" dirty="0" smtClean="0">
                          <a:solidFill>
                            <a:schemeClr val="tx1"/>
                          </a:solidFill>
                          <a:latin typeface="+mn-lt"/>
                          <a:ea typeface="+mn-ea"/>
                          <a:cs typeface="+mn-cs"/>
                        </a:rPr>
                        <a:t>WINC1500 RESET</a:t>
                      </a:r>
                      <a:endParaRPr lang="en-US" sz="1100" kern="1200" dirty="0">
                        <a:solidFill>
                          <a:schemeClr val="tx1"/>
                        </a:solidFill>
                        <a:latin typeface="+mn-lt"/>
                        <a:ea typeface="+mn-ea"/>
                        <a:cs typeface="+mn-cs"/>
                      </a:endParaRPr>
                    </a:p>
                  </a:txBody>
                  <a:tcPr anchor="ctr"/>
                </a:tc>
                <a:tc>
                  <a:txBody>
                    <a:bodyPr/>
                    <a:lstStyle/>
                    <a:p>
                      <a:pPr algn="ctr"/>
                      <a:r>
                        <a:rPr lang="en-US" sz="1100" b="1" dirty="0" smtClean="0"/>
                        <a:t>6</a:t>
                      </a:r>
                      <a:endParaRPr lang="en-US" sz="11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WINC1500</a:t>
                      </a:r>
                      <a:r>
                        <a:rPr lang="en-US" sz="1100" baseline="0" dirty="0" smtClean="0"/>
                        <a:t> WAKE</a:t>
                      </a:r>
                      <a:endParaRPr lang="en-US" sz="1100" dirty="0" smtClean="0"/>
                    </a:p>
                  </a:txBody>
                  <a:tcPr anchor="ctr"/>
                </a:tc>
              </a:tr>
              <a:tr h="426720">
                <a:tc>
                  <a:txBody>
                    <a:bodyPr/>
                    <a:lstStyle/>
                    <a:p>
                      <a:pPr algn="ctr"/>
                      <a:r>
                        <a:rPr lang="en-US" sz="1100" b="1" dirty="0" smtClean="0"/>
                        <a:t>7</a:t>
                      </a:r>
                      <a:endParaRPr lang="en-US" sz="1100" b="1" dirty="0"/>
                    </a:p>
                  </a:txBody>
                  <a:tcPr anchor="ctr">
                    <a:solidFill>
                      <a:schemeClr val="accent6">
                        <a:lumMod val="40000"/>
                        <a:lumOff val="60000"/>
                        <a:alpha val="20000"/>
                      </a:schemeClr>
                    </a:solidFill>
                  </a:tcPr>
                </a:tc>
                <a:tc>
                  <a:txBody>
                    <a:bodyPr/>
                    <a:lstStyle/>
                    <a:p>
                      <a:pPr algn="ctr"/>
                      <a:r>
                        <a:rPr lang="en-US" sz="1100" dirty="0" smtClean="0"/>
                        <a:t>NC</a:t>
                      </a:r>
                      <a:endParaRPr lang="en-US" sz="1100" dirty="0"/>
                    </a:p>
                  </a:txBody>
                  <a:tcPr anchor="ctr">
                    <a:solidFill>
                      <a:schemeClr val="accent6">
                        <a:lumMod val="40000"/>
                        <a:lumOff val="60000"/>
                        <a:alpha val="20000"/>
                      </a:schemeClr>
                    </a:solidFill>
                  </a:tcPr>
                </a:tc>
                <a:tc>
                  <a:txBody>
                    <a:bodyPr/>
                    <a:lstStyle/>
                    <a:p>
                      <a:pPr algn="ctr"/>
                      <a:r>
                        <a:rPr lang="en-US" sz="1100" b="1" dirty="0" smtClean="0"/>
                        <a:t>8</a:t>
                      </a:r>
                      <a:endParaRPr lang="en-US" sz="1100" b="1" dirty="0"/>
                    </a:p>
                  </a:txBody>
                  <a:tcPr anchor="ctr">
                    <a:solidFill>
                      <a:schemeClr val="accent6">
                        <a:lumMod val="40000"/>
                        <a:lumOff val="60000"/>
                        <a:alpha val="20000"/>
                      </a:schemeClr>
                    </a:solidFill>
                  </a:tcPr>
                </a:tc>
                <a:tc>
                  <a:txBody>
                    <a:bodyPr/>
                    <a:lstStyle/>
                    <a:p>
                      <a:pPr algn="ctr"/>
                      <a:r>
                        <a:rPr lang="en-US" sz="1100" dirty="0" smtClean="0"/>
                        <a:t>NC</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9</a:t>
                      </a:r>
                      <a:endParaRPr lang="en-US" sz="11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WINC1500 IRQ</a:t>
                      </a:r>
                    </a:p>
                  </a:txBody>
                  <a:tcPr anchor="ctr"/>
                </a:tc>
                <a:tc>
                  <a:txBody>
                    <a:bodyPr/>
                    <a:lstStyle/>
                    <a:p>
                      <a:pPr algn="ctr"/>
                      <a:r>
                        <a:rPr lang="en-US" sz="1100" b="1" dirty="0" smtClean="0"/>
                        <a:t>10</a:t>
                      </a:r>
                      <a:endParaRPr lang="en-US" sz="11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WINC1500 CHIP</a:t>
                      </a:r>
                      <a:r>
                        <a:rPr lang="en-US" sz="1100" kern="1200" baseline="0" dirty="0" smtClean="0">
                          <a:solidFill>
                            <a:schemeClr val="tx1"/>
                          </a:solidFill>
                          <a:latin typeface="+mn-lt"/>
                          <a:ea typeface="+mn-ea"/>
                          <a:cs typeface="+mn-cs"/>
                        </a:rPr>
                        <a:t> ENABLE</a:t>
                      </a:r>
                      <a:endParaRPr lang="en-US" sz="1100" kern="1200" dirty="0" smtClean="0">
                        <a:solidFill>
                          <a:schemeClr val="tx1"/>
                        </a:solidFill>
                        <a:latin typeface="+mn-lt"/>
                        <a:ea typeface="+mn-ea"/>
                        <a:cs typeface="+mn-cs"/>
                      </a:endParaRPr>
                    </a:p>
                  </a:txBody>
                  <a:tcPr anchor="ctr"/>
                </a:tc>
              </a:tr>
              <a:tr h="426720">
                <a:tc>
                  <a:txBody>
                    <a:bodyPr/>
                    <a:lstStyle/>
                    <a:p>
                      <a:pPr algn="ctr"/>
                      <a:r>
                        <a:rPr lang="en-US" sz="1100" b="1" dirty="0" smtClean="0"/>
                        <a:t>11</a:t>
                      </a:r>
                      <a:endParaRPr lang="en-US" sz="1100" b="1" dirty="0"/>
                    </a:p>
                  </a:txBody>
                  <a:tcPr anchor="ctr">
                    <a:solidFill>
                      <a:schemeClr val="accent6">
                        <a:lumMod val="40000"/>
                        <a:lumOff val="60000"/>
                        <a:alpha val="20000"/>
                      </a:schemeClr>
                    </a:solidFill>
                  </a:tcPr>
                </a:tc>
                <a:tc>
                  <a:txBody>
                    <a:bodyPr/>
                    <a:lstStyle/>
                    <a:p>
                      <a:pPr algn="ctr"/>
                      <a:r>
                        <a:rPr lang="en-US" sz="1100" dirty="0" smtClean="0"/>
                        <a:t>I</a:t>
                      </a:r>
                      <a:r>
                        <a:rPr lang="en-US" sz="1100" baseline="30000" dirty="0" smtClean="0"/>
                        <a:t>2</a:t>
                      </a:r>
                      <a:r>
                        <a:rPr lang="en-US" sz="1100" dirty="0" smtClean="0"/>
                        <a:t>C SDA</a:t>
                      </a:r>
                      <a:endParaRPr lang="en-US" sz="1100" dirty="0"/>
                    </a:p>
                  </a:txBody>
                  <a:tcPr anchor="ctr">
                    <a:solidFill>
                      <a:schemeClr val="accent6">
                        <a:lumMod val="40000"/>
                        <a:lumOff val="60000"/>
                        <a:alpha val="20000"/>
                      </a:schemeClr>
                    </a:solidFill>
                  </a:tcPr>
                </a:tc>
                <a:tc>
                  <a:txBody>
                    <a:bodyPr/>
                    <a:lstStyle/>
                    <a:p>
                      <a:pPr algn="ctr"/>
                      <a:r>
                        <a:rPr lang="en-US" sz="1100" b="1" dirty="0" smtClean="0"/>
                        <a:t>12</a:t>
                      </a:r>
                      <a:endParaRPr lang="en-US" sz="1100" b="1" dirty="0"/>
                    </a:p>
                  </a:txBody>
                  <a:tcPr anchor="ctr">
                    <a:solidFill>
                      <a:schemeClr val="accent6">
                        <a:lumMod val="40000"/>
                        <a:lumOff val="60000"/>
                        <a:alpha val="20000"/>
                      </a:schemeClr>
                    </a:solidFill>
                  </a:tcPr>
                </a:tc>
                <a:tc>
                  <a:txBody>
                    <a:bodyPr/>
                    <a:lstStyle/>
                    <a:p>
                      <a:pPr algn="ctr"/>
                      <a:r>
                        <a:rPr lang="en-US" sz="1100" dirty="0" smtClean="0"/>
                        <a:t>I</a:t>
                      </a:r>
                      <a:r>
                        <a:rPr lang="en-US" sz="1100" baseline="30000" dirty="0" smtClean="0"/>
                        <a:t>2</a:t>
                      </a:r>
                      <a:r>
                        <a:rPr lang="en-US" sz="1100" dirty="0" smtClean="0"/>
                        <a:t>C SCL</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13</a:t>
                      </a:r>
                      <a:endParaRPr lang="en-US" sz="1100" b="1" dirty="0"/>
                    </a:p>
                  </a:txBody>
                  <a:tcPr anchor="ctr"/>
                </a:tc>
                <a:tc>
                  <a:txBody>
                    <a:bodyPr/>
                    <a:lstStyle/>
                    <a:p>
                      <a:pPr algn="ctr"/>
                      <a:r>
                        <a:rPr lang="en-US" sz="1100" dirty="0" smtClean="0"/>
                        <a:t>UART RX</a:t>
                      </a:r>
                      <a:endParaRPr lang="en-US" sz="1100" dirty="0"/>
                    </a:p>
                  </a:txBody>
                  <a:tcPr anchor="ctr"/>
                </a:tc>
                <a:tc>
                  <a:txBody>
                    <a:bodyPr/>
                    <a:lstStyle/>
                    <a:p>
                      <a:pPr algn="ctr"/>
                      <a:r>
                        <a:rPr lang="en-US" sz="1100" b="1" dirty="0" smtClean="0"/>
                        <a:t>14</a:t>
                      </a:r>
                      <a:endParaRPr lang="en-US" sz="1100" b="1" dirty="0"/>
                    </a:p>
                  </a:txBody>
                  <a:tcPr anchor="ctr"/>
                </a:tc>
                <a:tc>
                  <a:txBody>
                    <a:bodyPr/>
                    <a:lstStyle/>
                    <a:p>
                      <a:pPr algn="ctr"/>
                      <a:r>
                        <a:rPr lang="en-US" sz="1100" dirty="0" smtClean="0"/>
                        <a:t>UART TX</a:t>
                      </a:r>
                      <a:endParaRPr lang="en-US" sz="1100" dirty="0"/>
                    </a:p>
                  </a:txBody>
                  <a:tcPr anchor="ctr"/>
                </a:tc>
              </a:tr>
              <a:tr h="426720">
                <a:tc>
                  <a:txBody>
                    <a:bodyPr/>
                    <a:lstStyle/>
                    <a:p>
                      <a:pPr algn="ctr"/>
                      <a:r>
                        <a:rPr lang="en-US" sz="1100" b="1" dirty="0" smtClean="0"/>
                        <a:t>15</a:t>
                      </a:r>
                      <a:endParaRPr lang="en-US" sz="1100" b="1" dirty="0"/>
                    </a:p>
                  </a:txBody>
                  <a:tcPr anchor="ctr">
                    <a:solidFill>
                      <a:schemeClr val="accent6">
                        <a:lumMod val="40000"/>
                        <a:lumOff val="60000"/>
                        <a:alpha val="2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WINC1500</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SS</a:t>
                      </a:r>
                    </a:p>
                  </a:txBody>
                  <a:tcPr anchor="ctr">
                    <a:solidFill>
                      <a:schemeClr val="accent6">
                        <a:lumMod val="40000"/>
                        <a:lumOff val="60000"/>
                        <a:alpha val="20000"/>
                      </a:schemeClr>
                    </a:solidFill>
                  </a:tcPr>
                </a:tc>
                <a:tc>
                  <a:txBody>
                    <a:bodyPr/>
                    <a:lstStyle/>
                    <a:p>
                      <a:pPr algn="ctr"/>
                      <a:r>
                        <a:rPr lang="en-US" sz="1100" b="1" dirty="0" smtClean="0"/>
                        <a:t>16</a:t>
                      </a:r>
                      <a:endParaRPr lang="en-US" sz="1100" b="1" dirty="0"/>
                    </a:p>
                  </a:txBody>
                  <a:tcPr anchor="ctr">
                    <a:solidFill>
                      <a:schemeClr val="accent6">
                        <a:lumMod val="40000"/>
                        <a:lumOff val="60000"/>
                        <a:alpha val="20000"/>
                      </a:schemeClr>
                    </a:solidFill>
                  </a:tcPr>
                </a:tc>
                <a:tc>
                  <a:txBody>
                    <a:bodyPr/>
                    <a:lstStyle/>
                    <a:p>
                      <a:pPr algn="ctr"/>
                      <a:r>
                        <a:rPr lang="en-US" sz="1100" dirty="0" smtClean="0"/>
                        <a:t>SPI </a:t>
                      </a:r>
                      <a:r>
                        <a:rPr lang="en-US" sz="1100" baseline="0" dirty="0" smtClean="0"/>
                        <a:t> MOSI</a:t>
                      </a:r>
                      <a:endParaRPr lang="en-US" sz="1100" dirty="0"/>
                    </a:p>
                  </a:txBody>
                  <a:tcPr anchor="ctr">
                    <a:solidFill>
                      <a:schemeClr val="accent6">
                        <a:lumMod val="40000"/>
                        <a:lumOff val="60000"/>
                        <a:alpha val="20000"/>
                      </a:schemeClr>
                    </a:solidFill>
                  </a:tcPr>
                </a:tc>
              </a:tr>
              <a:tr h="426720">
                <a:tc>
                  <a:txBody>
                    <a:bodyPr/>
                    <a:lstStyle/>
                    <a:p>
                      <a:pPr algn="ctr"/>
                      <a:r>
                        <a:rPr lang="en-US" sz="1100" b="1" dirty="0" smtClean="0"/>
                        <a:t>17</a:t>
                      </a:r>
                      <a:endParaRPr lang="en-US" sz="1100" b="1" dirty="0"/>
                    </a:p>
                  </a:txBody>
                  <a:tcPr anchor="ctr"/>
                </a:tc>
                <a:tc>
                  <a:txBody>
                    <a:bodyPr/>
                    <a:lstStyle/>
                    <a:p>
                      <a:pPr algn="ctr"/>
                      <a:r>
                        <a:rPr lang="en-US" sz="1100" dirty="0" smtClean="0"/>
                        <a:t>SPI</a:t>
                      </a:r>
                      <a:r>
                        <a:rPr lang="en-US" sz="1100" baseline="0" dirty="0" smtClean="0"/>
                        <a:t> </a:t>
                      </a:r>
                      <a:r>
                        <a:rPr lang="en-US" sz="1100" dirty="0" smtClean="0"/>
                        <a:t>MISO</a:t>
                      </a:r>
                      <a:endParaRPr lang="en-US" sz="1100" dirty="0"/>
                    </a:p>
                  </a:txBody>
                  <a:tcPr anchor="ctr"/>
                </a:tc>
                <a:tc>
                  <a:txBody>
                    <a:bodyPr/>
                    <a:lstStyle/>
                    <a:p>
                      <a:pPr algn="ctr"/>
                      <a:r>
                        <a:rPr lang="en-US" sz="1100" b="1" dirty="0" smtClean="0"/>
                        <a:t>18</a:t>
                      </a:r>
                      <a:endParaRPr lang="en-US" sz="1100" b="1" dirty="0"/>
                    </a:p>
                  </a:txBody>
                  <a:tcPr anchor="ctr"/>
                </a:tc>
                <a:tc>
                  <a:txBody>
                    <a:bodyPr/>
                    <a:lstStyle/>
                    <a:p>
                      <a:pPr algn="ctr"/>
                      <a:r>
                        <a:rPr lang="en-US" sz="1100" dirty="0" smtClean="0"/>
                        <a:t>SPI SCK</a:t>
                      </a:r>
                      <a:endParaRPr lang="en-US" sz="1100" dirty="0"/>
                    </a:p>
                  </a:txBody>
                  <a:tcPr anchor="ctr"/>
                </a:tc>
              </a:tr>
              <a:tr h="426720">
                <a:tc>
                  <a:txBody>
                    <a:bodyPr/>
                    <a:lstStyle/>
                    <a:p>
                      <a:pPr algn="ctr"/>
                      <a:r>
                        <a:rPr lang="en-US" sz="1100" b="1" dirty="0" smtClean="0"/>
                        <a:t>19</a:t>
                      </a:r>
                      <a:endParaRPr lang="en-US" sz="1100" b="1" dirty="0"/>
                    </a:p>
                  </a:txBody>
                  <a:tcPr anchor="ctr">
                    <a:solidFill>
                      <a:schemeClr val="accent6">
                        <a:lumMod val="40000"/>
                        <a:lumOff val="60000"/>
                        <a:alpha val="20000"/>
                      </a:schemeClr>
                    </a:solidFill>
                  </a:tcPr>
                </a:tc>
                <a:tc>
                  <a:txBody>
                    <a:bodyPr/>
                    <a:lstStyle/>
                    <a:p>
                      <a:pPr algn="ctr"/>
                      <a:r>
                        <a:rPr lang="en-US" sz="1100" dirty="0" smtClean="0"/>
                        <a:t>GND</a:t>
                      </a:r>
                      <a:endParaRPr lang="en-US" sz="1100" dirty="0"/>
                    </a:p>
                  </a:txBody>
                  <a:tcPr anchor="ctr">
                    <a:solidFill>
                      <a:schemeClr val="accent6">
                        <a:lumMod val="40000"/>
                        <a:lumOff val="60000"/>
                        <a:alpha val="20000"/>
                      </a:schemeClr>
                    </a:solidFill>
                  </a:tcPr>
                </a:tc>
                <a:tc>
                  <a:txBody>
                    <a:bodyPr/>
                    <a:lstStyle/>
                    <a:p>
                      <a:pPr algn="ctr"/>
                      <a:r>
                        <a:rPr lang="en-US" sz="1100" b="1" dirty="0" smtClean="0"/>
                        <a:t>20</a:t>
                      </a:r>
                      <a:endParaRPr lang="en-US" sz="1100" b="1" dirty="0"/>
                    </a:p>
                  </a:txBody>
                  <a:tcPr anchor="ctr">
                    <a:solidFill>
                      <a:schemeClr val="accent6">
                        <a:lumMod val="40000"/>
                        <a:lumOff val="60000"/>
                        <a:alpha val="20000"/>
                      </a:schemeClr>
                    </a:solidFill>
                  </a:tcPr>
                </a:tc>
                <a:tc>
                  <a:txBody>
                    <a:bodyPr/>
                    <a:lstStyle/>
                    <a:p>
                      <a:pPr algn="ctr"/>
                      <a:r>
                        <a:rPr lang="en-US" sz="1100" dirty="0" smtClean="0"/>
                        <a:t>VCC</a:t>
                      </a:r>
                      <a:endParaRPr lang="en-US" sz="1100" dirty="0"/>
                    </a:p>
                  </a:txBody>
                  <a:tcPr anchor="ctr">
                    <a:solidFill>
                      <a:schemeClr val="accent6">
                        <a:lumMod val="40000"/>
                        <a:lumOff val="60000"/>
                        <a:alpha val="20000"/>
                      </a:schemeClr>
                    </a:solidFill>
                  </a:tcPr>
                </a:tc>
              </a:tr>
            </a:tbl>
          </a:graphicData>
        </a:graphic>
      </p:graphicFrame>
      <p:sp>
        <p:nvSpPr>
          <p:cNvPr id="9" name="TextBox 8"/>
          <p:cNvSpPr txBox="1"/>
          <p:nvPr/>
        </p:nvSpPr>
        <p:spPr>
          <a:xfrm>
            <a:off x="7988043" y="3302349"/>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WINC 1500 Module</a:t>
            </a:r>
            <a:endParaRPr lang="fr-FR" sz="1100" dirty="0">
              <a:solidFill>
                <a:schemeClr val="bg1">
                  <a:lumMod val="75000"/>
                </a:schemeClr>
              </a:solidFill>
            </a:endParaRPr>
          </a:p>
        </p:txBody>
      </p:sp>
      <p:cxnSp>
        <p:nvCxnSpPr>
          <p:cNvPr id="10" name="Straight Connector 9"/>
          <p:cNvCxnSpPr/>
          <p:nvPr/>
        </p:nvCxnSpPr>
        <p:spPr>
          <a:xfrm>
            <a:off x="6781801" y="1943101"/>
            <a:ext cx="0" cy="7238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64936" y="1562904"/>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a:solidFill>
                  <a:schemeClr val="bg1">
                    <a:lumMod val="75000"/>
                  </a:schemeClr>
                </a:solidFill>
              </a:rPr>
              <a:t>WINC 1500 DEBUG </a:t>
            </a:r>
            <a:r>
              <a:rPr lang="fr-FR" sz="1100" dirty="0" smtClean="0">
                <a:solidFill>
                  <a:schemeClr val="bg1">
                    <a:lumMod val="75000"/>
                  </a:schemeClr>
                </a:solidFill>
              </a:rPr>
              <a:t>UART</a:t>
            </a:r>
            <a:endParaRPr lang="fr-FR" sz="1100" dirty="0">
              <a:solidFill>
                <a:schemeClr val="bg1">
                  <a:lumMod val="75000"/>
                </a:schemeClr>
              </a:solidFill>
            </a:endParaRPr>
          </a:p>
        </p:txBody>
      </p:sp>
      <p:cxnSp>
        <p:nvCxnSpPr>
          <p:cNvPr id="12" name="Straight Connector 11"/>
          <p:cNvCxnSpPr/>
          <p:nvPr/>
        </p:nvCxnSpPr>
        <p:spPr>
          <a:xfrm flipH="1">
            <a:off x="7319793" y="3429000"/>
            <a:ext cx="668250"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76675" y="5182962"/>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WINC 1500 DEBUG (I</a:t>
            </a:r>
            <a:r>
              <a:rPr lang="fr-FR" sz="1100" baseline="30000" dirty="0" smtClean="0">
                <a:solidFill>
                  <a:schemeClr val="bg1">
                    <a:lumMod val="75000"/>
                  </a:schemeClr>
                </a:solidFill>
              </a:rPr>
              <a:t>2</a:t>
            </a:r>
            <a:r>
              <a:rPr lang="fr-FR" sz="1100" dirty="0" smtClean="0">
                <a:solidFill>
                  <a:schemeClr val="bg1">
                    <a:lumMod val="75000"/>
                  </a:schemeClr>
                </a:solidFill>
              </a:rPr>
              <a:t>C)</a:t>
            </a:r>
            <a:endParaRPr lang="fr-FR" sz="1100" dirty="0">
              <a:solidFill>
                <a:schemeClr val="bg1">
                  <a:lumMod val="75000"/>
                </a:schemeClr>
              </a:solidFill>
            </a:endParaRPr>
          </a:p>
        </p:txBody>
      </p:sp>
      <p:cxnSp>
        <p:nvCxnSpPr>
          <p:cNvPr id="16" name="Straight Connector 15"/>
          <p:cNvCxnSpPr/>
          <p:nvPr/>
        </p:nvCxnSpPr>
        <p:spPr>
          <a:xfrm flipH="1">
            <a:off x="6477000" y="4039963"/>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24400" y="4937445"/>
            <a:ext cx="957524" cy="53869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Power </a:t>
            </a:r>
            <a:r>
              <a:rPr lang="fr-FR" sz="1100" dirty="0" err="1" smtClean="0">
                <a:solidFill>
                  <a:schemeClr val="bg1">
                    <a:lumMod val="75000"/>
                  </a:schemeClr>
                </a:solidFill>
              </a:rPr>
              <a:t>Measurment</a:t>
            </a:r>
            <a:r>
              <a:rPr lang="fr-FR" sz="1100" dirty="0" smtClean="0">
                <a:solidFill>
                  <a:schemeClr val="bg1">
                    <a:lumMod val="75000"/>
                  </a:schemeClr>
                </a:solidFill>
              </a:rPr>
              <a:t> </a:t>
            </a:r>
            <a:r>
              <a:rPr lang="fr-FR" sz="1100" dirty="0" err="1" smtClean="0">
                <a:solidFill>
                  <a:schemeClr val="bg1">
                    <a:lumMod val="75000"/>
                  </a:schemeClr>
                </a:solidFill>
              </a:rPr>
              <a:t>Jumper</a:t>
            </a:r>
            <a:endParaRPr lang="fr-FR" sz="1100" dirty="0">
              <a:solidFill>
                <a:schemeClr val="bg1">
                  <a:lumMod val="75000"/>
                </a:schemeClr>
              </a:solidFill>
            </a:endParaRPr>
          </a:p>
        </p:txBody>
      </p:sp>
      <p:cxnSp>
        <p:nvCxnSpPr>
          <p:cNvPr id="18" name="Straight Connector 17"/>
          <p:cNvCxnSpPr/>
          <p:nvPr/>
        </p:nvCxnSpPr>
        <p:spPr>
          <a:xfrm>
            <a:off x="5181600" y="4191000"/>
            <a:ext cx="0" cy="74644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809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mj-lt"/>
              <a:buAutoNum type="arabicPeriod"/>
            </a:pPr>
            <a:r>
              <a:rPr lang="fr-FR" dirty="0" smtClean="0"/>
              <a:t>Atmel Studio </a:t>
            </a:r>
            <a:r>
              <a:rPr lang="fr-FR" dirty="0" smtClean="0">
                <a:hlinkClick r:id="rId2"/>
              </a:rPr>
              <a:t>http</a:t>
            </a:r>
            <a:r>
              <a:rPr lang="fr-FR" dirty="0">
                <a:hlinkClick r:id="rId2"/>
              </a:rPr>
              <a:t>://</a:t>
            </a:r>
            <a:r>
              <a:rPr lang="fr-FR" dirty="0" smtClean="0">
                <a:hlinkClick r:id="rId2"/>
              </a:rPr>
              <a:t>www.atmel.com/tools/atmelstudio.aspx#download</a:t>
            </a:r>
            <a:endParaRPr lang="fr-FR" dirty="0" smtClean="0"/>
          </a:p>
          <a:p>
            <a:pPr>
              <a:buFont typeface="+mj-lt"/>
              <a:buAutoNum type="arabicPeriod"/>
            </a:pPr>
            <a:r>
              <a:rPr lang="fr-FR" dirty="0"/>
              <a:t>Arduino IDE </a:t>
            </a:r>
            <a:r>
              <a:rPr lang="fr-FR" dirty="0">
                <a:hlinkClick r:id="rId3"/>
              </a:rPr>
              <a:t>https://</a:t>
            </a:r>
            <a:r>
              <a:rPr lang="fr-FR" dirty="0" smtClean="0">
                <a:hlinkClick r:id="rId3"/>
              </a:rPr>
              <a:t>www.arduino.cc/en/Main/Software</a:t>
            </a:r>
            <a:endParaRPr lang="fr-FR" dirty="0" smtClean="0"/>
          </a:p>
          <a:p>
            <a:pPr>
              <a:buFont typeface="+mj-lt"/>
              <a:buAutoNum type="arabicPeriod"/>
            </a:pPr>
            <a:r>
              <a:rPr lang="fr-FR" dirty="0" smtClean="0"/>
              <a:t>Atmel </a:t>
            </a:r>
            <a:r>
              <a:rPr lang="fr-FR" dirty="0" err="1" smtClean="0"/>
              <a:t>University</a:t>
            </a:r>
            <a:r>
              <a:rPr lang="fr-FR" dirty="0"/>
              <a:t> France </a:t>
            </a:r>
            <a:r>
              <a:rPr lang="fr-FR" dirty="0">
                <a:hlinkClick r:id="rId4"/>
              </a:rPr>
              <a:t>http://atmeluniversityfrance.github.io</a:t>
            </a:r>
            <a:r>
              <a:rPr lang="fr-FR" dirty="0" smtClean="0">
                <a:hlinkClick r:id="rId4"/>
              </a:rPr>
              <a:t>/</a:t>
            </a:r>
            <a:r>
              <a:rPr lang="fr-FR" dirty="0" smtClean="0"/>
              <a:t> </a:t>
            </a:r>
          </a:p>
          <a:p>
            <a:pPr>
              <a:buFont typeface="+mj-lt"/>
              <a:buAutoNum type="arabicPeriod"/>
            </a:pPr>
            <a:r>
              <a:rPr lang="fr-FR" dirty="0"/>
              <a:t>Atmega328p-xmini wiki </a:t>
            </a:r>
            <a:r>
              <a:rPr lang="fr-FR" dirty="0">
                <a:hlinkClick r:id="rId5"/>
              </a:rPr>
              <a:t>https://</a:t>
            </a:r>
            <a:r>
              <a:rPr lang="fr-FR" dirty="0" smtClean="0">
                <a:hlinkClick r:id="rId5"/>
              </a:rPr>
              <a:t>github.com/AtmelUniversityFrance/atmel-avr-xmini-boardmanagermodule/wiki</a:t>
            </a:r>
            <a:endParaRPr lang="fr-FR" dirty="0" smtClean="0"/>
          </a:p>
          <a:p>
            <a:pPr>
              <a:buFont typeface="+mj-lt"/>
              <a:buAutoNum type="arabicPeriod"/>
            </a:pPr>
            <a:r>
              <a:rPr lang="fr-FR" dirty="0" smtClean="0"/>
              <a:t>SAMD21/W25-XPRO </a:t>
            </a:r>
            <a:r>
              <a:rPr lang="fr-FR" dirty="0"/>
              <a:t>wiki </a:t>
            </a:r>
            <a:r>
              <a:rPr lang="fr-FR" dirty="0">
                <a:hlinkClick r:id="rId6"/>
              </a:rPr>
              <a:t>https://</a:t>
            </a:r>
            <a:r>
              <a:rPr lang="fr-FR" dirty="0" smtClean="0">
                <a:hlinkClick r:id="rId6"/>
              </a:rPr>
              <a:t>github.com/AtmelUniversityFrance/atmel-samd21-xpro-boardmanagermodule/wiki</a:t>
            </a:r>
            <a:endParaRPr lang="fr-FR" dirty="0" smtClean="0"/>
          </a:p>
          <a:p>
            <a:endParaRPr lang="fr-FR" dirty="0"/>
          </a:p>
        </p:txBody>
      </p:sp>
      <p:sp>
        <p:nvSpPr>
          <p:cNvPr id="3" name="Title 2"/>
          <p:cNvSpPr>
            <a:spLocks noGrp="1"/>
          </p:cNvSpPr>
          <p:nvPr>
            <p:ph type="title"/>
          </p:nvPr>
        </p:nvSpPr>
        <p:spPr/>
        <p:txBody>
          <a:bodyPr/>
          <a:lstStyle/>
          <a:p>
            <a:r>
              <a:rPr lang="fr-FR" dirty="0" err="1" smtClean="0"/>
              <a:t>References</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291659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tmelLogo_2012.png"/>
          <p:cNvPicPr>
            <a:picLocks noChangeAspect="1"/>
          </p:cNvPicPr>
          <p:nvPr/>
        </p:nvPicPr>
        <p:blipFill>
          <a:blip r:embed="rId2" cstate="print"/>
          <a:stretch>
            <a:fillRect/>
          </a:stretch>
        </p:blipFill>
        <p:spPr>
          <a:xfrm>
            <a:off x="3352800" y="3810000"/>
            <a:ext cx="2365688" cy="588646"/>
          </a:xfrm>
          <a:prstGeom prst="rect">
            <a:avLst/>
          </a:prstGeom>
        </p:spPr>
      </p:pic>
      <p:pic>
        <p:nvPicPr>
          <p:cNvPr id="3" name="Picture 2"/>
          <p:cNvPicPr>
            <a:picLocks noChangeAspect="1"/>
          </p:cNvPicPr>
          <p:nvPr/>
        </p:nvPicPr>
        <p:blipFill>
          <a:blip r:embed="rId3"/>
          <a:stretch>
            <a:fillRect/>
          </a:stretch>
        </p:blipFill>
        <p:spPr>
          <a:xfrm>
            <a:off x="1515172" y="1560286"/>
            <a:ext cx="6014616" cy="1759830"/>
          </a:xfrm>
          <a:prstGeom prst="rect">
            <a:avLst/>
          </a:prstGeom>
        </p:spPr>
      </p:pic>
      <p:graphicFrame>
        <p:nvGraphicFramePr>
          <p:cNvPr id="6" name="Group 254"/>
          <p:cNvGraphicFramePr>
            <a:graphicFrameLocks noGrp="1"/>
          </p:cNvGraphicFramePr>
          <p:nvPr>
            <p:extLst>
              <p:ext uri="{D42A27DB-BD31-4B8C-83A1-F6EECF244321}">
                <p14:modId xmlns:p14="http://schemas.microsoft.com/office/powerpoint/2010/main" val="2831276265"/>
              </p:ext>
            </p:extLst>
          </p:nvPr>
        </p:nvGraphicFramePr>
        <p:xfrm>
          <a:off x="304800" y="5334000"/>
          <a:ext cx="8562109" cy="1252204"/>
        </p:xfrm>
        <a:graphic>
          <a:graphicData uri="http://schemas.openxmlformats.org/drawingml/2006/table">
            <a:tbl>
              <a:tblPr/>
              <a:tblGrid>
                <a:gridCol w="8562109"/>
              </a:tblGrid>
              <a:tr h="1872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65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 2016 Atmel Corporation. </a:t>
                      </a:r>
                    </a:p>
                  </a:txBody>
                  <a:tcPr anchor="b" horzOverflow="overflow">
                    <a:lnL cap="flat">
                      <a:noFill/>
                    </a:lnL>
                    <a:lnR cap="flat">
                      <a:noFill/>
                    </a:lnR>
                    <a:lnT>
                      <a:noFill/>
                    </a:lnT>
                    <a:lnB>
                      <a:noFill/>
                    </a:lnB>
                    <a:lnTlToBr>
                      <a:noFill/>
                    </a:lnTlToBr>
                    <a:lnBlToTr>
                      <a:noFill/>
                    </a:lnBlToTr>
                    <a:noFill/>
                  </a:tcPr>
                </a:tc>
              </a:tr>
              <a:tr h="366683">
                <a:tc>
                  <a:txBody>
                    <a:bodyPr/>
                    <a:lstStyle/>
                    <a:p>
                      <a:r>
                        <a:rPr lang="en-US" sz="560" kern="1200" baseline="0" dirty="0" smtClean="0">
                          <a:solidFill>
                            <a:srgbClr val="5F5F5F"/>
                          </a:solidFill>
                          <a:latin typeface="Verdana" pitchFamily="34" charset="0"/>
                          <a:ea typeface="+mn-ea"/>
                          <a:cs typeface="+mn-cs"/>
                        </a:rPr>
                        <a:t>Atmel®, Atmel logo and combinations thereof, Enabling Unlimited Possibilities®, and others are registered trademarks or trademarks of Atmel Corporation or its subsidiaries. ARM®, ARM Connected® logo and others are the registered trademarks or trademarks of ARM Ltd. Other terms and product names may be the trademarks of others.</a:t>
                      </a:r>
                      <a:endParaRPr kumimoji="0" lang="en-US" altLang="ko-KR" sz="560" b="0" i="0" u="none" strike="noStrike" cap="none" normalizeH="0" baseline="0" dirty="0" smtClean="0">
                        <a:ln>
                          <a:noFill/>
                        </a:ln>
                        <a:solidFill>
                          <a:srgbClr val="5F5F5F"/>
                        </a:solidFill>
                        <a:effectLst/>
                        <a:latin typeface="Verdana" pitchFamily="34" charset="0"/>
                        <a:ea typeface="Gulim" pitchFamily="34" charset="-127"/>
                        <a:cs typeface="Calibri" pitchFamily="34" charset="0"/>
                      </a:endParaRPr>
                    </a:p>
                  </a:txBody>
                  <a:tcPr anchor="b" horzOverflow="overflow">
                    <a:lnL cap="flat">
                      <a:noFill/>
                    </a:lnL>
                    <a:lnR cap="flat">
                      <a:noFill/>
                    </a:lnR>
                    <a:lnT>
                      <a:noFill/>
                    </a:lnT>
                    <a:lnB>
                      <a:noFill/>
                    </a:lnB>
                    <a:lnTlToBr>
                      <a:noFill/>
                    </a:lnTlToBr>
                    <a:lnBlToTr>
                      <a:noFill/>
                    </a:lnBlToTr>
                    <a:noFill/>
                  </a:tcPr>
                </a:tc>
              </a:tr>
              <a:tr h="69502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52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Disclaimer: The information in this document is provided in connection with Atmel products. No license, express or implied, by estoppel or otherwise, to any intellectual property right is granted by this document or in connection with the sale of Atmel products. EXCEPT AS SET FORTH IN THE ATMEL TERMS AND CONDITIONS OF SALES LOCATED ON THE ATMEL WEBSITE, ATMEL ASSUMES NO LIABILITY WHATSOEVER AND DISCLAIMS ANY EXPRESS, IMPLIED OR STATUTORY WARRANTY RELATING TO ITS PRODUCTS INCLUDING, BUT NOT LIMITED TO, THE IMPLIED WARRANTY OF MERCHANTABILITY, FITNESS FOR A PARTICULAR PURPOSE, OR NON-INFRINGEMENT. IN NO EVENT SHALL ATMEL BE LIABLE FOR ANY DIRECT, INDIRECT, CONSEQUENTIAL, PUNITIVE, SPECIAL OR INCIDENTAL DAMAGES (INCLUDING, WITHOUT LIMITATION, DAMAGES FOR LOSS AND PROFITS, BUSINESS INTERRUPTION, OR LOSS OF INFORMATION) ARISING OUT OF THE USE OR INABILITY TO USE THIS DOCUMENT, EVEN IF ATMEL HAS BEEN ADVISED OF THE POSSIBILITY OF SUCH DAMAGES. Atmel makes no representations or warranties with respect to the accuracy or completeness of the contents of this document and reserves the right to make changes to specifications and products descriptions at any time without notice. Atmel does not make any commitment to update the information contained herein. Unless specifically provided otherwise, Atmel products are not suitable for, and shall not be used in, automotive applications. Atmel products are not intended, authorized, or warranted for use as components in applications intended to support or sustain life.</a:t>
                      </a:r>
                    </a:p>
                  </a:txBody>
                  <a:tcPr anchor="b" horzOverflow="overflow">
                    <a:lnL cap="flat">
                      <a:noFill/>
                    </a:lnL>
                    <a:lnR cap="flat">
                      <a:noFill/>
                    </a:lnR>
                    <a:lnT>
                      <a:noFill/>
                    </a:lnT>
                    <a:lnB cap="flat">
                      <a:noFill/>
                    </a:lnB>
                    <a:lnTlToBr>
                      <a:noFill/>
                    </a:lnTlToBr>
                    <a:lnBlToTr>
                      <a:noFill/>
                    </a:lnBlToTr>
                    <a:noFill/>
                  </a:tcPr>
                </a:tc>
              </a:tr>
            </a:tbl>
          </a:graphicData>
        </a:graphic>
      </p:graphicFrame>
      <p:grpSp>
        <p:nvGrpSpPr>
          <p:cNvPr id="7" name="Group 6"/>
          <p:cNvGrpSpPr/>
          <p:nvPr/>
        </p:nvGrpSpPr>
        <p:grpSpPr>
          <a:xfrm>
            <a:off x="417224" y="4876800"/>
            <a:ext cx="1640176" cy="249266"/>
            <a:chOff x="1738024" y="2878667"/>
            <a:chExt cx="5746507" cy="873326"/>
          </a:xfrm>
        </p:grpSpPr>
        <p:grpSp>
          <p:nvGrpSpPr>
            <p:cNvPr id="8" name="Group 7"/>
            <p:cNvGrpSpPr/>
            <p:nvPr userDrawn="1"/>
          </p:nvGrpSpPr>
          <p:grpSpPr>
            <a:xfrm>
              <a:off x="1738024" y="2905509"/>
              <a:ext cx="2866465" cy="828540"/>
              <a:chOff x="7007551" y="4775200"/>
              <a:chExt cx="1449936" cy="419100"/>
            </a:xfrm>
          </p:grpSpPr>
          <p:pic>
            <p:nvPicPr>
              <p:cNvPr id="12" name="Picture 11" descr="f_logo-72dpi.png">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07551" y="4786604"/>
                <a:ext cx="396292" cy="396292"/>
              </a:xfrm>
              <a:prstGeom prst="rect">
                <a:avLst/>
              </a:prstGeom>
            </p:spPr>
          </p:pic>
          <p:pic>
            <p:nvPicPr>
              <p:cNvPr id="13" name="Picture 12" descr="LinkedIn-InBug-_72dpi.png">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04115" y="4786604"/>
                <a:ext cx="453372" cy="401346"/>
              </a:xfrm>
              <a:prstGeom prst="rect">
                <a:avLst/>
              </a:prstGeom>
            </p:spPr>
          </p:pic>
          <p:pic>
            <p:nvPicPr>
              <p:cNvPr id="14" name="Picture 13" descr="LinkedIn-InBug-72dpi.png">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95229" y="4775200"/>
                <a:ext cx="411715" cy="419100"/>
              </a:xfrm>
              <a:prstGeom prst="rect">
                <a:avLst/>
              </a:prstGeom>
            </p:spPr>
          </p:pic>
        </p:grpSp>
        <p:pic>
          <p:nvPicPr>
            <p:cNvPr id="9" name="Picture 8">
              <a:hlinkClick r:id="rId10"/>
            </p:cNvPr>
            <p:cNvPicPr>
              <a:picLocks noChangeAspect="1"/>
            </p:cNvPicPr>
            <p:nvPr userDrawn="1"/>
          </p:nvPicPr>
          <p:blipFill>
            <a:blip r:embed="rId11" cstate="print"/>
            <a:stretch>
              <a:fillRect/>
            </a:stretch>
          </p:blipFill>
          <p:spPr>
            <a:xfrm>
              <a:off x="5634082" y="2901739"/>
              <a:ext cx="841836" cy="850254"/>
            </a:xfrm>
            <a:prstGeom prst="rect">
              <a:avLst/>
            </a:prstGeom>
          </p:spPr>
        </p:pic>
        <p:pic>
          <p:nvPicPr>
            <p:cNvPr id="10" name="Picture 9">
              <a:hlinkClick r:id="rId12"/>
            </p:cNvPr>
            <p:cNvPicPr>
              <a:picLocks noChangeAspect="1"/>
            </p:cNvPicPr>
            <p:nvPr userDrawn="1"/>
          </p:nvPicPr>
          <p:blipFill>
            <a:blip r:embed="rId13" cstate="print"/>
            <a:stretch>
              <a:fillRect/>
            </a:stretch>
          </p:blipFill>
          <p:spPr>
            <a:xfrm>
              <a:off x="4707463" y="2929466"/>
              <a:ext cx="787400" cy="787400"/>
            </a:xfrm>
            <a:prstGeom prst="rect">
              <a:avLst/>
            </a:prstGeom>
          </p:spPr>
        </p:pic>
        <p:pic>
          <p:nvPicPr>
            <p:cNvPr id="11" name="Picture 10">
              <a:hlinkClick r:id="rId14"/>
            </p:cNvPr>
            <p:cNvPicPr>
              <a:picLocks noChangeAspect="1"/>
            </p:cNvPicPr>
            <p:nvPr userDrawn="1"/>
          </p:nvPicPr>
          <p:blipFill>
            <a:blip r:embed="rId15" cstate="print"/>
            <a:stretch>
              <a:fillRect/>
            </a:stretch>
          </p:blipFill>
          <p:spPr>
            <a:xfrm>
              <a:off x="6646329" y="2878667"/>
              <a:ext cx="838202" cy="841250"/>
            </a:xfrm>
            <a:prstGeom prst="rect">
              <a:avLst/>
            </a:prstGeom>
          </p:spPr>
        </p:pic>
      </p:grpSp>
    </p:spTree>
    <p:extLst>
      <p:ext uri="{BB962C8B-B14F-4D97-AF65-F5344CB8AC3E}">
        <p14:creationId xmlns:p14="http://schemas.microsoft.com/office/powerpoint/2010/main" val="2057204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4114800" cy="5105400"/>
          </a:xfrm>
        </p:spPr>
        <p:txBody>
          <a:bodyPr/>
          <a:lstStyle/>
          <a:p>
            <a:pPr algn="just"/>
            <a:r>
              <a:rPr lang="en-US" dirty="0"/>
              <a:t>Blynk is a Platform with iOS and Android apps to control Arduino, Raspberry Pi and the likes over the Internet.</a:t>
            </a:r>
          </a:p>
          <a:p>
            <a:pPr algn="just"/>
            <a:endParaRPr lang="en-US" dirty="0"/>
          </a:p>
          <a:p>
            <a:pPr algn="just"/>
            <a:r>
              <a:rPr lang="en-US" dirty="0"/>
              <a:t>It's a digital dashboard where you can build a graphic interface for your project by simply dragging and dropping widgets.</a:t>
            </a:r>
          </a:p>
          <a:p>
            <a:pPr algn="just"/>
            <a:endParaRPr lang="en-US" dirty="0"/>
          </a:p>
          <a:p>
            <a:pPr algn="just"/>
            <a:r>
              <a:rPr lang="en-US" dirty="0"/>
              <a:t>It's really simple to set everything up and you'll start tinkering in less than 5 mins.</a:t>
            </a:r>
            <a:endParaRPr lang="fr-FR" dirty="0"/>
          </a:p>
        </p:txBody>
      </p:sp>
      <p:sp>
        <p:nvSpPr>
          <p:cNvPr id="3" name="Title 2"/>
          <p:cNvSpPr>
            <a:spLocks noGrp="1"/>
          </p:cNvSpPr>
          <p:nvPr>
            <p:ph type="title"/>
          </p:nvPr>
        </p:nvSpPr>
        <p:spPr/>
        <p:txBody>
          <a:bodyPr/>
          <a:lstStyle/>
          <a:p>
            <a:r>
              <a:rPr lang="fr-FR" dirty="0" smtClean="0"/>
              <a:t>Blynk.cc</a:t>
            </a:r>
            <a:endParaRPr lang="fr-FR" dirty="0"/>
          </a:p>
        </p:txBody>
      </p:sp>
      <p:sp>
        <p:nvSpPr>
          <p:cNvPr id="4" name="Text Placeholder 3"/>
          <p:cNvSpPr>
            <a:spLocks noGrp="1"/>
          </p:cNvSpPr>
          <p:nvPr>
            <p:ph type="body" sz="quarter" idx="14"/>
          </p:nvPr>
        </p:nvSpPr>
        <p:spPr/>
        <p:txBody>
          <a:bodyPr/>
          <a:lstStyle/>
          <a:p>
            <a:r>
              <a:rPr lang="fr-FR" dirty="0" err="1" smtClean="0"/>
              <a:t>Fast</a:t>
            </a:r>
            <a:r>
              <a:rPr lang="fr-FR" dirty="0" smtClean="0"/>
              <a:t> application </a:t>
            </a:r>
            <a:r>
              <a:rPr lang="fr-FR" dirty="0" err="1" smtClean="0"/>
              <a:t>prototyping</a:t>
            </a:r>
            <a:endParaRPr lang="fr-FR" dirty="0"/>
          </a:p>
        </p:txBody>
      </p:sp>
      <p:pic>
        <p:nvPicPr>
          <p:cNvPr id="1026" name="Picture 2" descr="5.5 Device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532922"/>
            <a:ext cx="4280562" cy="456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145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63800" y="279400"/>
            <a:ext cx="4191000" cy="4191000"/>
          </a:xfrm>
          <a:prstGeom prst="rect">
            <a:avLst/>
          </a:prstGeom>
        </p:spPr>
      </p:pic>
      <p:sp>
        <p:nvSpPr>
          <p:cNvPr id="4" name="TextBox 3"/>
          <p:cNvSpPr txBox="1"/>
          <p:nvPr/>
        </p:nvSpPr>
        <p:spPr>
          <a:xfrm>
            <a:off x="0" y="4778514"/>
            <a:ext cx="9144000" cy="707886"/>
          </a:xfrm>
          <a:prstGeom prst="rect">
            <a:avLst/>
          </a:prstGeom>
          <a:noFill/>
        </p:spPr>
        <p:txBody>
          <a:bodyPr wrap="square" rtlCol="0">
            <a:spAutoFit/>
          </a:bodyPr>
          <a:lstStyle/>
          <a:p>
            <a:pPr algn="ctr"/>
            <a:r>
              <a:rPr lang="fr-FR" sz="4000" dirty="0"/>
              <a:t>http://atmeluniversityfrance.github.io/</a:t>
            </a:r>
          </a:p>
        </p:txBody>
      </p:sp>
    </p:spTree>
    <p:extLst>
      <p:ext uri="{BB962C8B-B14F-4D97-AF65-F5344CB8AC3E}">
        <p14:creationId xmlns:p14="http://schemas.microsoft.com/office/powerpoint/2010/main" val="3813385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28850" y="120650"/>
            <a:ext cx="4610100" cy="4610100"/>
          </a:xfrm>
          <a:prstGeom prst="rect">
            <a:avLst/>
          </a:prstGeom>
        </p:spPr>
      </p:pic>
      <p:sp>
        <p:nvSpPr>
          <p:cNvPr id="2" name="TextBox 1"/>
          <p:cNvSpPr txBox="1"/>
          <p:nvPr/>
        </p:nvSpPr>
        <p:spPr>
          <a:xfrm>
            <a:off x="0" y="5029200"/>
            <a:ext cx="9144000" cy="1569660"/>
          </a:xfrm>
          <a:prstGeom prst="rect">
            <a:avLst/>
          </a:prstGeom>
          <a:noFill/>
        </p:spPr>
        <p:txBody>
          <a:bodyPr wrap="square" rtlCol="0">
            <a:spAutoFit/>
          </a:bodyPr>
          <a:lstStyle/>
          <a:p>
            <a:pPr algn="ctr"/>
            <a:r>
              <a:rPr lang="fr-FR" sz="3200" b="1" dirty="0" smtClean="0"/>
              <a:t>SAMD21/W25/R21 Arduino module/BSP</a:t>
            </a:r>
          </a:p>
          <a:p>
            <a:r>
              <a:rPr lang="fr-FR" sz="3200" dirty="0" smtClean="0"/>
              <a:t>https</a:t>
            </a:r>
            <a:r>
              <a:rPr lang="fr-FR" sz="3200" dirty="0"/>
              <a:t>://github.com/AtmelUniversityFrance/atmel-samd21-xpro-boardmanagermodule</a:t>
            </a:r>
          </a:p>
        </p:txBody>
      </p:sp>
    </p:spTree>
    <p:extLst>
      <p:ext uri="{BB962C8B-B14F-4D97-AF65-F5344CB8AC3E}">
        <p14:creationId xmlns:p14="http://schemas.microsoft.com/office/powerpoint/2010/main" val="2644265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28900" y="304800"/>
            <a:ext cx="3886200" cy="3886200"/>
          </a:xfrm>
          <a:prstGeom prst="rect">
            <a:avLst/>
          </a:prstGeom>
        </p:spPr>
      </p:pic>
      <p:sp>
        <p:nvSpPr>
          <p:cNvPr id="3" name="TextBox 2"/>
          <p:cNvSpPr txBox="1"/>
          <p:nvPr/>
        </p:nvSpPr>
        <p:spPr>
          <a:xfrm>
            <a:off x="0" y="4419600"/>
            <a:ext cx="9144000" cy="2062103"/>
          </a:xfrm>
          <a:prstGeom prst="rect">
            <a:avLst/>
          </a:prstGeom>
          <a:noFill/>
        </p:spPr>
        <p:txBody>
          <a:bodyPr wrap="square" rtlCol="0">
            <a:spAutoFit/>
          </a:bodyPr>
          <a:lstStyle/>
          <a:p>
            <a:pPr algn="ctr"/>
            <a:r>
              <a:rPr lang="fr-FR" sz="3200" b="1" dirty="0" smtClean="0"/>
              <a:t>Link to </a:t>
            </a:r>
            <a:r>
              <a:rPr lang="fr-FR" sz="3200" b="1" dirty="0" err="1" smtClean="0"/>
              <a:t>this</a:t>
            </a:r>
            <a:r>
              <a:rPr lang="fr-FR" sz="3200" b="1" dirty="0" smtClean="0"/>
              <a:t> document</a:t>
            </a:r>
          </a:p>
          <a:p>
            <a:r>
              <a:rPr lang="fr-FR" sz="3200" dirty="0"/>
              <a:t>https://github.com/AtmelUniversityFrance/StartupWeekendAixMarseille_201610/blob/master/SWAM_october2016.pptx</a:t>
            </a:r>
          </a:p>
        </p:txBody>
      </p:sp>
    </p:spTree>
    <p:extLst>
      <p:ext uri="{BB962C8B-B14F-4D97-AF65-F5344CB8AC3E}">
        <p14:creationId xmlns:p14="http://schemas.microsoft.com/office/powerpoint/2010/main" val="403660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smtClean="0"/>
              <a:t>Arduino IDE</a:t>
            </a:r>
          </a:p>
          <a:p>
            <a:pPr lvl="1"/>
            <a:r>
              <a:rPr lang="fr-FR" dirty="0" err="1" smtClean="0"/>
              <a:t>Based</a:t>
            </a:r>
            <a:r>
              <a:rPr lang="fr-FR" dirty="0" smtClean="0"/>
              <a:t> on </a:t>
            </a:r>
            <a:r>
              <a:rPr lang="fr-FR" dirty="0" err="1" smtClean="0"/>
              <a:t>Processing</a:t>
            </a:r>
            <a:r>
              <a:rPr lang="fr-FR" dirty="0" smtClean="0"/>
              <a:t> (Java) + ARM GCC</a:t>
            </a:r>
          </a:p>
          <a:p>
            <a:pPr lvl="1"/>
            <a:r>
              <a:rPr lang="fr-FR" dirty="0" smtClean="0"/>
              <a:t>Application </a:t>
            </a:r>
            <a:r>
              <a:rPr lang="fr-FR" dirty="0" err="1" smtClean="0"/>
              <a:t>based</a:t>
            </a:r>
            <a:r>
              <a:rPr lang="fr-FR" dirty="0" smtClean="0"/>
              <a:t> on Arduino API + </a:t>
            </a:r>
            <a:r>
              <a:rPr lang="fr-FR" dirty="0" err="1" smtClean="0"/>
              <a:t>libraries</a:t>
            </a:r>
            <a:endParaRPr lang="fr-FR" dirty="0" smtClean="0"/>
          </a:p>
          <a:p>
            <a:r>
              <a:rPr lang="fr-FR" dirty="0" smtClean="0"/>
              <a:t>Atmel Studio</a:t>
            </a:r>
          </a:p>
          <a:p>
            <a:pPr lvl="1"/>
            <a:r>
              <a:rPr lang="fr-FR" dirty="0" err="1" smtClean="0"/>
              <a:t>Based</a:t>
            </a:r>
            <a:r>
              <a:rPr lang="fr-FR" dirty="0" smtClean="0"/>
              <a:t> on Microsoft Visual Studio CLI + ARM GCC </a:t>
            </a:r>
          </a:p>
          <a:p>
            <a:pPr lvl="1"/>
            <a:r>
              <a:rPr lang="fr-FR" dirty="0" smtClean="0"/>
              <a:t>Application </a:t>
            </a:r>
            <a:r>
              <a:rPr lang="fr-FR" dirty="0" err="1" smtClean="0"/>
              <a:t>based</a:t>
            </a:r>
            <a:r>
              <a:rPr lang="fr-FR" dirty="0" smtClean="0"/>
              <a:t> on Atmel Software Framework</a:t>
            </a:r>
          </a:p>
          <a:p>
            <a:pPr lvl="1"/>
            <a:endParaRPr lang="fr-FR" dirty="0" smtClean="0"/>
          </a:p>
          <a:p>
            <a:r>
              <a:rPr lang="fr-FR" dirty="0" err="1" smtClean="0"/>
              <a:t>Available</a:t>
            </a:r>
            <a:r>
              <a:rPr lang="fr-FR" dirty="0" smtClean="0"/>
              <a:t> base kits in Arduino </a:t>
            </a:r>
            <a:r>
              <a:rPr lang="fr-FR" dirty="0" err="1" smtClean="0"/>
              <a:t>context</a:t>
            </a:r>
            <a:endParaRPr lang="fr-FR" dirty="0" smtClean="0"/>
          </a:p>
          <a:p>
            <a:pPr lvl="1"/>
            <a:r>
              <a:rPr lang="fr-FR" dirty="0" smtClean="0"/>
              <a:t>AVR ATMEGA328P </a:t>
            </a:r>
            <a:r>
              <a:rPr lang="fr-FR" dirty="0" err="1" smtClean="0"/>
              <a:t>Xplained</a:t>
            </a:r>
            <a:r>
              <a:rPr lang="fr-FR" dirty="0" smtClean="0"/>
              <a:t> mini</a:t>
            </a:r>
          </a:p>
          <a:p>
            <a:pPr lvl="1"/>
            <a:r>
              <a:rPr lang="fr-FR" dirty="0" smtClean="0"/>
              <a:t>SAMD21 </a:t>
            </a:r>
            <a:r>
              <a:rPr lang="fr-FR" dirty="0" err="1" smtClean="0"/>
              <a:t>Xplained</a:t>
            </a:r>
            <a:r>
              <a:rPr lang="fr-FR" dirty="0" smtClean="0"/>
              <a:t> Pro + </a:t>
            </a:r>
            <a:r>
              <a:rPr lang="fr-FR" dirty="0" err="1" smtClean="0"/>
              <a:t>Xplained</a:t>
            </a:r>
            <a:r>
              <a:rPr lang="fr-FR" dirty="0" smtClean="0"/>
              <a:t> extensions</a:t>
            </a:r>
          </a:p>
          <a:p>
            <a:pPr lvl="1"/>
            <a:r>
              <a:rPr lang="fr-FR" dirty="0" smtClean="0"/>
              <a:t>SAMW25 </a:t>
            </a:r>
            <a:r>
              <a:rPr lang="fr-FR" dirty="0" err="1" smtClean="0"/>
              <a:t>Xplained</a:t>
            </a:r>
            <a:r>
              <a:rPr lang="fr-FR" dirty="0" smtClean="0"/>
              <a:t> Pro</a:t>
            </a:r>
            <a:r>
              <a:rPr lang="fr-FR" dirty="0"/>
              <a:t> + </a:t>
            </a:r>
            <a:r>
              <a:rPr lang="fr-FR" dirty="0" err="1"/>
              <a:t>Xplained</a:t>
            </a:r>
            <a:r>
              <a:rPr lang="fr-FR" dirty="0"/>
              <a:t> extensions</a:t>
            </a:r>
            <a:endParaRPr lang="fr-FR" dirty="0" smtClean="0"/>
          </a:p>
          <a:p>
            <a:pPr lvl="1"/>
            <a:endParaRPr lang="fr-FR" dirty="0" smtClean="0"/>
          </a:p>
          <a:p>
            <a:r>
              <a:rPr lang="fr-FR" dirty="0" err="1" smtClean="0"/>
              <a:t>Available</a:t>
            </a:r>
            <a:r>
              <a:rPr lang="fr-FR" dirty="0" smtClean="0"/>
              <a:t> base kits in Atmel Studio </a:t>
            </a:r>
            <a:r>
              <a:rPr lang="fr-FR" dirty="0" err="1" smtClean="0"/>
              <a:t>context</a:t>
            </a:r>
            <a:endParaRPr lang="fr-FR" dirty="0" smtClean="0"/>
          </a:p>
          <a:p>
            <a:pPr lvl="1"/>
            <a:r>
              <a:rPr lang="fr-FR" dirty="0"/>
              <a:t>SAMD21 </a:t>
            </a:r>
            <a:r>
              <a:rPr lang="fr-FR" dirty="0" err="1"/>
              <a:t>Xplained</a:t>
            </a:r>
            <a:r>
              <a:rPr lang="fr-FR" dirty="0"/>
              <a:t> </a:t>
            </a:r>
            <a:r>
              <a:rPr lang="fr-FR" dirty="0" smtClean="0"/>
              <a:t>Pro + </a:t>
            </a:r>
            <a:r>
              <a:rPr lang="fr-FR" dirty="0" err="1" smtClean="0"/>
              <a:t>Xplained</a:t>
            </a:r>
            <a:r>
              <a:rPr lang="fr-FR" dirty="0" smtClean="0"/>
              <a:t> extensions</a:t>
            </a:r>
            <a:endParaRPr lang="fr-FR" dirty="0"/>
          </a:p>
          <a:p>
            <a:pPr lvl="1"/>
            <a:r>
              <a:rPr lang="fr-FR" dirty="0"/>
              <a:t>SAMW25 </a:t>
            </a:r>
            <a:r>
              <a:rPr lang="fr-FR" dirty="0" err="1"/>
              <a:t>Xplained</a:t>
            </a:r>
            <a:r>
              <a:rPr lang="fr-FR" dirty="0"/>
              <a:t> </a:t>
            </a:r>
            <a:r>
              <a:rPr lang="fr-FR" dirty="0" smtClean="0"/>
              <a:t>Pro</a:t>
            </a:r>
            <a:r>
              <a:rPr lang="fr-FR" dirty="0"/>
              <a:t> + </a:t>
            </a:r>
            <a:r>
              <a:rPr lang="fr-FR" dirty="0" err="1"/>
              <a:t>Xplained</a:t>
            </a:r>
            <a:r>
              <a:rPr lang="fr-FR" dirty="0"/>
              <a:t> extensions</a:t>
            </a:r>
          </a:p>
          <a:p>
            <a:pPr lvl="1"/>
            <a:r>
              <a:rPr lang="fr-FR" dirty="0" smtClean="0"/>
              <a:t>SAM4E </a:t>
            </a:r>
            <a:r>
              <a:rPr lang="fr-FR" dirty="0" err="1" smtClean="0"/>
              <a:t>Xplained</a:t>
            </a:r>
            <a:r>
              <a:rPr lang="fr-FR" dirty="0" smtClean="0"/>
              <a:t> Pro</a:t>
            </a:r>
            <a:r>
              <a:rPr lang="fr-FR" dirty="0"/>
              <a:t> + </a:t>
            </a:r>
            <a:r>
              <a:rPr lang="fr-FR" dirty="0" err="1"/>
              <a:t>Xplained</a:t>
            </a:r>
            <a:r>
              <a:rPr lang="fr-FR" dirty="0"/>
              <a:t> extensions</a:t>
            </a:r>
            <a:endParaRPr lang="fr-FR" dirty="0" smtClean="0"/>
          </a:p>
        </p:txBody>
      </p:sp>
      <p:sp>
        <p:nvSpPr>
          <p:cNvPr id="3" name="Title 2"/>
          <p:cNvSpPr>
            <a:spLocks noGrp="1"/>
          </p:cNvSpPr>
          <p:nvPr>
            <p:ph type="title"/>
          </p:nvPr>
        </p:nvSpPr>
        <p:spPr/>
        <p:txBody>
          <a:bodyPr/>
          <a:lstStyle/>
          <a:p>
            <a:r>
              <a:rPr lang="fr-FR" dirty="0" smtClean="0"/>
              <a:t>Tools</a:t>
            </a:r>
            <a:endParaRPr lang="fr-FR" dirty="0"/>
          </a:p>
        </p:txBody>
      </p:sp>
      <p:sp>
        <p:nvSpPr>
          <p:cNvPr id="4" name="Text Placeholder 3"/>
          <p:cNvSpPr>
            <a:spLocks noGrp="1"/>
          </p:cNvSpPr>
          <p:nvPr>
            <p:ph type="body" sz="quarter" idx="14"/>
          </p:nvPr>
        </p:nvSpPr>
        <p:spPr/>
        <p:txBody>
          <a:bodyPr/>
          <a:lstStyle/>
          <a:p>
            <a:endParaRPr lang="fr-FR" dirty="0"/>
          </a:p>
        </p:txBody>
      </p:sp>
    </p:spTree>
    <p:extLst>
      <p:ext uri="{BB962C8B-B14F-4D97-AF65-F5344CB8AC3E}">
        <p14:creationId xmlns:p14="http://schemas.microsoft.com/office/powerpoint/2010/main" val="1557334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57200" y="1371600"/>
            <a:ext cx="5562600" cy="5105400"/>
          </a:xfrm>
        </p:spPr>
        <p:txBody>
          <a:bodyPr/>
          <a:lstStyle/>
          <a:p>
            <a:pPr marL="0" indent="0" algn="just">
              <a:buNone/>
            </a:pPr>
            <a:r>
              <a:rPr lang="fr-FR" dirty="0" smtClean="0"/>
              <a:t>The </a:t>
            </a:r>
            <a:r>
              <a:rPr lang="fr-FR" dirty="0" err="1" smtClean="0"/>
              <a:t>following</a:t>
            </a:r>
            <a:r>
              <a:rPr lang="fr-FR" dirty="0" smtClean="0"/>
              <a:t> kit descriptions correspond to </a:t>
            </a:r>
            <a:r>
              <a:rPr lang="fr-FR" dirty="0" err="1" smtClean="0"/>
              <a:t>their</a:t>
            </a:r>
            <a:r>
              <a:rPr lang="fr-FR" dirty="0" smtClean="0"/>
              <a:t> use in Arduino IDE </a:t>
            </a:r>
            <a:r>
              <a:rPr lang="fr-FR" dirty="0" err="1" smtClean="0"/>
              <a:t>context</a:t>
            </a:r>
            <a:r>
              <a:rPr lang="fr-FR" dirty="0" smtClean="0"/>
              <a:t>.</a:t>
            </a:r>
          </a:p>
          <a:p>
            <a:pPr marL="0" indent="0" algn="just">
              <a:buNone/>
            </a:pPr>
            <a:r>
              <a:rPr lang="fr-FR" dirty="0" smtClean="0"/>
              <a:t>The AVR </a:t>
            </a:r>
            <a:r>
              <a:rPr lang="fr-FR" dirty="0"/>
              <a:t>ATMEGA328P </a:t>
            </a:r>
            <a:r>
              <a:rPr lang="fr-FR" dirty="0" err="1"/>
              <a:t>Xplained</a:t>
            </a:r>
            <a:r>
              <a:rPr lang="fr-FR" dirty="0"/>
              <a:t> </a:t>
            </a:r>
            <a:r>
              <a:rPr lang="fr-FR" dirty="0" smtClean="0"/>
              <a:t>mini </a:t>
            </a:r>
            <a:r>
              <a:rPr lang="fr-FR" dirty="0" err="1" smtClean="0"/>
              <a:t>is</a:t>
            </a:r>
            <a:r>
              <a:rPr lang="fr-FR" dirty="0" smtClean="0"/>
              <a:t> pin to pin compatible </a:t>
            </a:r>
            <a:r>
              <a:rPr lang="fr-FR" dirty="0" err="1" smtClean="0"/>
              <a:t>with</a:t>
            </a:r>
            <a:r>
              <a:rPr lang="fr-FR" dirty="0" smtClean="0"/>
              <a:t> Arduino </a:t>
            </a:r>
            <a:r>
              <a:rPr lang="fr-FR" dirty="0" err="1" smtClean="0"/>
              <a:t>Uno</a:t>
            </a:r>
            <a:r>
              <a:rPr lang="fr-FR" dirty="0" smtClean="0"/>
              <a:t>, </a:t>
            </a:r>
            <a:r>
              <a:rPr lang="fr-FR" dirty="0" err="1" smtClean="0"/>
              <a:t>thus</a:t>
            </a:r>
            <a:r>
              <a:rPr lang="fr-FR" dirty="0" smtClean="0"/>
              <a:t> </a:t>
            </a:r>
            <a:r>
              <a:rPr lang="fr-FR" dirty="0" err="1" smtClean="0"/>
              <a:t>benefits</a:t>
            </a:r>
            <a:r>
              <a:rPr lang="fr-FR" dirty="0" smtClean="0"/>
              <a:t> of all efforts </a:t>
            </a:r>
            <a:r>
              <a:rPr lang="fr-FR" dirty="0" err="1" smtClean="0"/>
              <a:t>done</a:t>
            </a:r>
            <a:r>
              <a:rPr lang="fr-FR" dirty="0" smtClean="0"/>
              <a:t> on </a:t>
            </a:r>
            <a:r>
              <a:rPr lang="fr-FR" dirty="0" err="1" smtClean="0"/>
              <a:t>this</a:t>
            </a:r>
            <a:r>
              <a:rPr lang="fr-FR" dirty="0" smtClean="0"/>
              <a:t> </a:t>
            </a:r>
            <a:r>
              <a:rPr lang="fr-FR" dirty="0" err="1" smtClean="0"/>
              <a:t>platform</a:t>
            </a:r>
            <a:r>
              <a:rPr lang="fr-FR" dirty="0" smtClean="0"/>
              <a:t>. The </a:t>
            </a:r>
            <a:r>
              <a:rPr lang="fr-FR" dirty="0" err="1" smtClean="0"/>
              <a:t>Board</a:t>
            </a:r>
            <a:r>
              <a:rPr lang="fr-FR" dirty="0" smtClean="0"/>
              <a:t> Support Package (BSP) </a:t>
            </a:r>
            <a:r>
              <a:rPr lang="fr-FR" dirty="0" err="1" smtClean="0"/>
              <a:t>is</a:t>
            </a:r>
            <a:r>
              <a:rPr lang="fr-FR" dirty="0" smtClean="0"/>
              <a:t> </a:t>
            </a:r>
            <a:r>
              <a:rPr lang="fr-FR" dirty="0" err="1" smtClean="0"/>
              <a:t>provided</a:t>
            </a:r>
            <a:r>
              <a:rPr lang="fr-FR" dirty="0" smtClean="0"/>
              <a:t> </a:t>
            </a:r>
            <a:r>
              <a:rPr lang="fr-FR" dirty="0" err="1" smtClean="0"/>
              <a:t>through</a:t>
            </a:r>
            <a:r>
              <a:rPr lang="fr-FR" dirty="0" smtClean="0"/>
              <a:t> the Arduino IDE </a:t>
            </a:r>
            <a:r>
              <a:rPr lang="fr-FR" dirty="0" err="1" smtClean="0"/>
              <a:t>Boards</a:t>
            </a:r>
            <a:r>
              <a:rPr lang="fr-FR" dirty="0" smtClean="0"/>
              <a:t> Manager and </a:t>
            </a:r>
            <a:r>
              <a:rPr lang="fr-FR" dirty="0" err="1" smtClean="0"/>
              <a:t>available</a:t>
            </a:r>
            <a:r>
              <a:rPr lang="fr-FR" dirty="0" smtClean="0"/>
              <a:t> on Arduino servers.</a:t>
            </a:r>
          </a:p>
          <a:p>
            <a:pPr marL="0" indent="0" algn="just">
              <a:buNone/>
            </a:pPr>
            <a:endParaRPr lang="fr-FR" dirty="0" smtClean="0"/>
          </a:p>
          <a:p>
            <a:pPr marL="0" indent="0" algn="just">
              <a:buNone/>
            </a:pPr>
            <a:endParaRPr lang="fr-FR" dirty="0"/>
          </a:p>
          <a:p>
            <a:pPr marL="0" indent="0" algn="just">
              <a:buNone/>
            </a:pPr>
            <a:r>
              <a:rPr lang="fr-FR" dirty="0" smtClean="0"/>
              <a:t>The SAMD21 </a:t>
            </a:r>
            <a:r>
              <a:rPr lang="fr-FR" dirty="0" err="1"/>
              <a:t>Xplained</a:t>
            </a:r>
            <a:r>
              <a:rPr lang="fr-FR" dirty="0"/>
              <a:t> Pro </a:t>
            </a:r>
            <a:r>
              <a:rPr lang="fr-FR" dirty="0" smtClean="0"/>
              <a:t>and SAMW25 </a:t>
            </a:r>
            <a:r>
              <a:rPr lang="fr-FR" dirty="0" err="1"/>
              <a:t>Xplained</a:t>
            </a:r>
            <a:r>
              <a:rPr lang="fr-FR" dirty="0"/>
              <a:t> </a:t>
            </a:r>
            <a:r>
              <a:rPr lang="fr-FR" dirty="0" smtClean="0"/>
              <a:t>Pro are </a:t>
            </a:r>
            <a:r>
              <a:rPr lang="fr-FR" dirty="0" err="1" smtClean="0"/>
              <a:t>respectively</a:t>
            </a:r>
            <a:r>
              <a:rPr lang="fr-FR" dirty="0" smtClean="0"/>
              <a:t> software compatible </a:t>
            </a:r>
            <a:r>
              <a:rPr lang="fr-FR" dirty="0" err="1" smtClean="0"/>
              <a:t>with</a:t>
            </a:r>
            <a:r>
              <a:rPr lang="fr-FR" dirty="0" smtClean="0"/>
              <a:t> Arduino </a:t>
            </a:r>
            <a:r>
              <a:rPr lang="fr-FR" dirty="0" err="1" smtClean="0"/>
              <a:t>Zero</a:t>
            </a:r>
            <a:r>
              <a:rPr lang="fr-FR" dirty="0" smtClean="0"/>
              <a:t> and MKR1000. </a:t>
            </a:r>
            <a:r>
              <a:rPr lang="fr-FR" dirty="0" err="1" smtClean="0"/>
              <a:t>They</a:t>
            </a:r>
            <a:r>
              <a:rPr lang="fr-FR" dirty="0" smtClean="0"/>
              <a:t> </a:t>
            </a:r>
            <a:r>
              <a:rPr lang="fr-FR" dirty="0" err="1" smtClean="0"/>
              <a:t>share</a:t>
            </a:r>
            <a:r>
              <a:rPr lang="fr-FR" dirty="0" smtClean="0"/>
              <a:t> a BSP </a:t>
            </a:r>
            <a:r>
              <a:rPr lang="fr-FR" dirty="0" err="1" smtClean="0"/>
              <a:t>available</a:t>
            </a:r>
            <a:r>
              <a:rPr lang="fr-FR" dirty="0" smtClean="0"/>
              <a:t> on </a:t>
            </a:r>
            <a:r>
              <a:rPr lang="fr-FR" dirty="0" err="1" smtClean="0"/>
              <a:t>Github</a:t>
            </a:r>
            <a:r>
              <a:rPr lang="fr-FR" dirty="0" smtClean="0"/>
              <a:t> </a:t>
            </a:r>
            <a:r>
              <a:rPr lang="fr-FR" dirty="0" err="1" smtClean="0"/>
              <a:t>which</a:t>
            </a:r>
            <a:r>
              <a:rPr lang="fr-FR" dirty="0" smtClean="0"/>
              <a:t> </a:t>
            </a:r>
            <a:r>
              <a:rPr lang="fr-FR" dirty="0" err="1" smtClean="0"/>
              <a:t>needs</a:t>
            </a:r>
            <a:r>
              <a:rPr lang="fr-FR" dirty="0" smtClean="0"/>
              <a:t> to </a:t>
            </a:r>
            <a:r>
              <a:rPr lang="fr-FR" dirty="0" err="1" smtClean="0"/>
              <a:t>be</a:t>
            </a:r>
            <a:r>
              <a:rPr lang="fr-FR" dirty="0" smtClean="0"/>
              <a:t> </a:t>
            </a:r>
            <a:r>
              <a:rPr lang="fr-FR" dirty="0" err="1" smtClean="0"/>
              <a:t>manually</a:t>
            </a:r>
            <a:r>
              <a:rPr lang="fr-FR" dirty="0" smtClean="0"/>
              <a:t> </a:t>
            </a:r>
            <a:r>
              <a:rPr lang="fr-FR" dirty="0" err="1" smtClean="0"/>
              <a:t>installed</a:t>
            </a:r>
            <a:r>
              <a:rPr lang="fr-FR" dirty="0" smtClean="0"/>
              <a:t>, as </a:t>
            </a:r>
            <a:r>
              <a:rPr lang="fr-FR" dirty="0" err="1" smtClean="0"/>
              <a:t>explained</a:t>
            </a:r>
            <a:r>
              <a:rPr lang="fr-FR" dirty="0" smtClean="0"/>
              <a:t> in the </a:t>
            </a:r>
            <a:r>
              <a:rPr lang="fr-FR" dirty="0" err="1" smtClean="0"/>
              <a:t>repository</a:t>
            </a:r>
            <a:r>
              <a:rPr lang="fr-FR" dirty="0" smtClean="0"/>
              <a:t> Wiki </a:t>
            </a:r>
            <a:r>
              <a:rPr lang="fr-FR" dirty="0" err="1" smtClean="0"/>
              <a:t>companion</a:t>
            </a:r>
            <a:r>
              <a:rPr lang="fr-FR" dirty="0" smtClean="0"/>
              <a:t>.</a:t>
            </a:r>
            <a:endParaRPr lang="fr-FR" dirty="0"/>
          </a:p>
        </p:txBody>
      </p:sp>
      <p:sp>
        <p:nvSpPr>
          <p:cNvPr id="13" name="Title 12"/>
          <p:cNvSpPr>
            <a:spLocks noGrp="1"/>
          </p:cNvSpPr>
          <p:nvPr>
            <p:ph type="title"/>
          </p:nvPr>
        </p:nvSpPr>
        <p:spPr/>
        <p:txBody>
          <a:bodyPr/>
          <a:lstStyle/>
          <a:p>
            <a:r>
              <a:rPr lang="en-US" dirty="0" smtClean="0"/>
              <a:t>Kits usable with Arduino IDE</a:t>
            </a:r>
            <a:endParaRPr lang="en-US" dirty="0"/>
          </a:p>
        </p:txBody>
      </p:sp>
      <p:sp>
        <p:nvSpPr>
          <p:cNvPr id="15" name="Text Placeholder 14"/>
          <p:cNvSpPr>
            <a:spLocks noGrp="1"/>
          </p:cNvSpPr>
          <p:nvPr>
            <p:ph type="body" sz="quarter" idx="14"/>
          </p:nvPr>
        </p:nvSpPr>
        <p:spPr/>
        <p:txBody>
          <a:bodyPr/>
          <a:lstStyle/>
          <a:p>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2" descr="arduino-uno-transparent-background.png 18.2 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7660" y="1447800"/>
            <a:ext cx="2155826" cy="154649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duino-zero-une-carte-arduino-developpe-en-partenariat-avec-atmel-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3290363"/>
            <a:ext cx="2375204" cy="18027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888314" y="5320757"/>
            <a:ext cx="1704976" cy="700028"/>
          </a:xfrm>
          <a:prstGeom prst="rect">
            <a:avLst/>
          </a:prstGeom>
        </p:spPr>
      </p:pic>
    </p:spTree>
    <p:extLst>
      <p:ext uri="{BB962C8B-B14F-4D97-AF65-F5344CB8AC3E}">
        <p14:creationId xmlns:p14="http://schemas.microsoft.com/office/powerpoint/2010/main" val="1091811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AVR atmega328p </a:t>
            </a:r>
            <a:r>
              <a:rPr lang="en-US" dirty="0" err="1" smtClean="0"/>
              <a:t>Xplained</a:t>
            </a:r>
            <a:r>
              <a:rPr lang="en-US" dirty="0" smtClean="0"/>
              <a:t> mini</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1219200" y="1352870"/>
            <a:ext cx="6400800" cy="5200330"/>
          </a:xfrm>
          <a:prstGeom prst="rect">
            <a:avLst/>
          </a:prstGeom>
        </p:spPr>
      </p:pic>
    </p:spTree>
    <p:extLst>
      <p:ext uri="{BB962C8B-B14F-4D97-AF65-F5344CB8AC3E}">
        <p14:creationId xmlns:p14="http://schemas.microsoft.com/office/powerpoint/2010/main" val="3504685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SAMD21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3521294" y="1452590"/>
            <a:ext cx="3072216" cy="4643410"/>
          </a:xfrm>
          <a:prstGeom prst="rect">
            <a:avLst/>
          </a:prstGeom>
        </p:spPr>
      </p:pic>
      <p:cxnSp>
        <p:nvCxnSpPr>
          <p:cNvPr id="66" name="Straight Connector 65"/>
          <p:cNvCxnSpPr/>
          <p:nvPr/>
        </p:nvCxnSpPr>
        <p:spPr>
          <a:xfrm>
            <a:off x="7443986" y="439685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33774" y="439685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02884" y="450639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533774" y="450639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398461" y="46135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533777" y="46135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002887" y="47230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533777" y="47230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403949" y="482997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539265" y="482997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08375" y="493951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539265" y="493951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03952" y="50466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539268" y="50466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008378" y="51562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539268" y="51562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7091684" y="43254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A2</a:t>
            </a:r>
            <a:endParaRPr lang="fr-FR" sz="800" dirty="0">
              <a:solidFill>
                <a:schemeClr val="bg1">
                  <a:lumMod val="75000"/>
                </a:schemeClr>
              </a:solidFill>
            </a:endParaRPr>
          </a:p>
        </p:txBody>
      </p:sp>
      <p:sp>
        <p:nvSpPr>
          <p:cNvPr id="83" name="TextBox 82"/>
          <p:cNvSpPr txBox="1"/>
          <p:nvPr/>
        </p:nvSpPr>
        <p:spPr>
          <a:xfrm>
            <a:off x="6597077" y="486596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600" dirty="0">
              <a:solidFill>
                <a:schemeClr val="bg1">
                  <a:lumMod val="75000"/>
                </a:schemeClr>
              </a:solidFill>
            </a:endParaRPr>
          </a:p>
        </p:txBody>
      </p:sp>
      <p:sp>
        <p:nvSpPr>
          <p:cNvPr id="84" name="TextBox 83"/>
          <p:cNvSpPr txBox="1"/>
          <p:nvPr/>
        </p:nvSpPr>
        <p:spPr>
          <a:xfrm>
            <a:off x="8102400" y="432711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A3</a:t>
            </a:r>
            <a:endParaRPr lang="fr-FR" sz="800" dirty="0">
              <a:solidFill>
                <a:schemeClr val="tx1"/>
              </a:solidFill>
            </a:endParaRPr>
          </a:p>
        </p:txBody>
      </p:sp>
      <p:sp>
        <p:nvSpPr>
          <p:cNvPr id="85" name="TextBox 84"/>
          <p:cNvSpPr txBox="1"/>
          <p:nvPr/>
        </p:nvSpPr>
        <p:spPr>
          <a:xfrm>
            <a:off x="8102400" y="453778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D19</a:t>
            </a:r>
            <a:endParaRPr lang="fr-FR" sz="800" dirty="0">
              <a:solidFill>
                <a:schemeClr val="tx1"/>
              </a:solidFill>
            </a:endParaRPr>
          </a:p>
        </p:txBody>
      </p:sp>
      <p:sp>
        <p:nvSpPr>
          <p:cNvPr id="86" name="TextBox 85"/>
          <p:cNvSpPr txBox="1"/>
          <p:nvPr/>
        </p:nvSpPr>
        <p:spPr>
          <a:xfrm>
            <a:off x="7603112" y="443117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87" name="TextBox 86"/>
          <p:cNvSpPr txBox="1"/>
          <p:nvPr/>
        </p:nvSpPr>
        <p:spPr>
          <a:xfrm>
            <a:off x="7603112" y="465208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D11</a:t>
            </a:r>
            <a:endParaRPr lang="fr-FR" sz="800" dirty="0">
              <a:solidFill>
                <a:schemeClr val="tx1"/>
              </a:solidFill>
            </a:endParaRPr>
          </a:p>
        </p:txBody>
      </p:sp>
      <p:sp>
        <p:nvSpPr>
          <p:cNvPr id="88" name="TextBox 87"/>
          <p:cNvSpPr txBox="1"/>
          <p:nvPr/>
        </p:nvSpPr>
        <p:spPr>
          <a:xfrm>
            <a:off x="8102400" y="47562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800" dirty="0">
              <a:solidFill>
                <a:schemeClr val="tx1"/>
              </a:solidFill>
            </a:endParaRPr>
          </a:p>
        </p:txBody>
      </p:sp>
      <p:sp>
        <p:nvSpPr>
          <p:cNvPr id="89" name="TextBox 88"/>
          <p:cNvSpPr txBox="1"/>
          <p:nvPr/>
        </p:nvSpPr>
        <p:spPr>
          <a:xfrm>
            <a:off x="8102400" y="497641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SPI1/MOSI</a:t>
            </a:r>
            <a:endParaRPr lang="fr-FR" sz="600" dirty="0">
              <a:solidFill>
                <a:schemeClr val="tx1"/>
              </a:solidFill>
            </a:endParaRPr>
          </a:p>
        </p:txBody>
      </p:sp>
      <p:sp>
        <p:nvSpPr>
          <p:cNvPr id="90" name="TextBox 89"/>
          <p:cNvSpPr txBox="1"/>
          <p:nvPr/>
        </p:nvSpPr>
        <p:spPr>
          <a:xfrm>
            <a:off x="6597077" y="443117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91" name="TextBox 90"/>
          <p:cNvSpPr txBox="1"/>
          <p:nvPr/>
        </p:nvSpPr>
        <p:spPr>
          <a:xfrm>
            <a:off x="7091684" y="454463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D18</a:t>
            </a:r>
            <a:endParaRPr lang="fr-FR" sz="800" dirty="0">
              <a:solidFill>
                <a:schemeClr val="bg1">
                  <a:lumMod val="75000"/>
                </a:schemeClr>
              </a:solidFill>
            </a:endParaRPr>
          </a:p>
        </p:txBody>
      </p:sp>
      <p:sp>
        <p:nvSpPr>
          <p:cNvPr id="92" name="TextBox 91"/>
          <p:cNvSpPr txBox="1"/>
          <p:nvPr/>
        </p:nvSpPr>
        <p:spPr>
          <a:xfrm>
            <a:off x="6597077" y="46547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D10</a:t>
            </a:r>
            <a:endParaRPr lang="fr-FR" sz="800" dirty="0">
              <a:solidFill>
                <a:schemeClr val="bg1">
                  <a:lumMod val="75000"/>
                </a:schemeClr>
              </a:solidFill>
            </a:endParaRPr>
          </a:p>
        </p:txBody>
      </p:sp>
      <p:sp>
        <p:nvSpPr>
          <p:cNvPr id="93" name="TextBox 92"/>
          <p:cNvSpPr txBox="1"/>
          <p:nvPr/>
        </p:nvSpPr>
        <p:spPr>
          <a:xfrm>
            <a:off x="6597077" y="50885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SPI1/MISO</a:t>
            </a:r>
            <a:endParaRPr lang="fr-FR" sz="600" dirty="0">
              <a:solidFill>
                <a:schemeClr val="bg1">
                  <a:lumMod val="75000"/>
                </a:schemeClr>
              </a:solidFill>
            </a:endParaRPr>
          </a:p>
        </p:txBody>
      </p:sp>
      <p:sp>
        <p:nvSpPr>
          <p:cNvPr id="94" name="TextBox 93"/>
          <p:cNvSpPr txBox="1"/>
          <p:nvPr/>
        </p:nvSpPr>
        <p:spPr>
          <a:xfrm>
            <a:off x="7091684" y="49702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SPI1/SS</a:t>
            </a:r>
            <a:endParaRPr lang="fr-FR" sz="600" dirty="0">
              <a:solidFill>
                <a:schemeClr val="bg1">
                  <a:lumMod val="75000"/>
                </a:schemeClr>
              </a:solidFill>
            </a:endParaRPr>
          </a:p>
        </p:txBody>
      </p:sp>
      <p:sp>
        <p:nvSpPr>
          <p:cNvPr id="95" name="TextBox 94"/>
          <p:cNvSpPr txBox="1"/>
          <p:nvPr/>
        </p:nvSpPr>
        <p:spPr>
          <a:xfrm>
            <a:off x="7603112" y="48668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600" dirty="0">
              <a:solidFill>
                <a:schemeClr val="tx1"/>
              </a:solidFill>
            </a:endParaRPr>
          </a:p>
        </p:txBody>
      </p:sp>
      <p:sp>
        <p:nvSpPr>
          <p:cNvPr id="96" name="TextBox 95"/>
          <p:cNvSpPr txBox="1"/>
          <p:nvPr/>
        </p:nvSpPr>
        <p:spPr>
          <a:xfrm>
            <a:off x="7603112" y="50846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SPI1/SCK</a:t>
            </a:r>
            <a:endParaRPr lang="fr-FR" sz="600" dirty="0">
              <a:solidFill>
                <a:schemeClr val="tx1"/>
              </a:solidFill>
            </a:endParaRPr>
          </a:p>
        </p:txBody>
      </p:sp>
      <p:sp>
        <p:nvSpPr>
          <p:cNvPr id="97" name="TextBox 96"/>
          <p:cNvSpPr txBox="1"/>
          <p:nvPr/>
        </p:nvSpPr>
        <p:spPr>
          <a:xfrm>
            <a:off x="7091684" y="475970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cxnSp>
        <p:nvCxnSpPr>
          <p:cNvPr id="99" name="Straight Connector 98"/>
          <p:cNvCxnSpPr/>
          <p:nvPr/>
        </p:nvCxnSpPr>
        <p:spPr>
          <a:xfrm>
            <a:off x="7443986" y="287869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533774" y="287869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002884" y="298822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533774" y="298822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98461" y="309538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533777" y="309538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002887" y="320492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533777" y="320492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403949" y="331181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539265" y="331181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008375" y="342134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539265" y="342134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403952" y="352850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539268" y="352850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008378" y="363804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539268" y="363804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7091684" y="28072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116" name="TextBox 115"/>
          <p:cNvSpPr txBox="1"/>
          <p:nvPr/>
        </p:nvSpPr>
        <p:spPr>
          <a:xfrm>
            <a:off x="6597077" y="33477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Ser1/RX</a:t>
            </a:r>
            <a:endParaRPr lang="fr-FR" sz="600" dirty="0">
              <a:solidFill>
                <a:schemeClr val="bg1">
                  <a:lumMod val="75000"/>
                </a:schemeClr>
              </a:solidFill>
            </a:endParaRPr>
          </a:p>
        </p:txBody>
      </p:sp>
      <p:sp>
        <p:nvSpPr>
          <p:cNvPr id="117" name="TextBox 116"/>
          <p:cNvSpPr txBox="1"/>
          <p:nvPr/>
        </p:nvSpPr>
        <p:spPr>
          <a:xfrm>
            <a:off x="8102400" y="28089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118" name="TextBox 117"/>
          <p:cNvSpPr txBox="1"/>
          <p:nvPr/>
        </p:nvSpPr>
        <p:spPr>
          <a:xfrm>
            <a:off x="8102400" y="301962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D17</a:t>
            </a:r>
            <a:endParaRPr lang="fr-FR" sz="800" dirty="0">
              <a:solidFill>
                <a:schemeClr val="tx1"/>
              </a:solidFill>
            </a:endParaRPr>
          </a:p>
        </p:txBody>
      </p:sp>
      <p:sp>
        <p:nvSpPr>
          <p:cNvPr id="119" name="TextBox 118"/>
          <p:cNvSpPr txBox="1"/>
          <p:nvPr/>
        </p:nvSpPr>
        <p:spPr>
          <a:xfrm>
            <a:off x="7603112" y="291301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120" name="TextBox 119"/>
          <p:cNvSpPr txBox="1"/>
          <p:nvPr/>
        </p:nvSpPr>
        <p:spPr>
          <a:xfrm>
            <a:off x="7603112" y="31339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121" name="TextBox 120"/>
          <p:cNvSpPr txBox="1"/>
          <p:nvPr/>
        </p:nvSpPr>
        <p:spPr>
          <a:xfrm>
            <a:off x="8102400" y="323806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600" dirty="0">
              <a:solidFill>
                <a:schemeClr val="tx1"/>
              </a:solidFill>
            </a:endParaRPr>
          </a:p>
        </p:txBody>
      </p:sp>
      <p:sp>
        <p:nvSpPr>
          <p:cNvPr id="122" name="TextBox 121"/>
          <p:cNvSpPr txBox="1"/>
          <p:nvPr/>
        </p:nvSpPr>
        <p:spPr>
          <a:xfrm>
            <a:off x="8102400" y="345825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SPI/MOSI</a:t>
            </a:r>
            <a:endParaRPr lang="fr-FR" sz="600" dirty="0">
              <a:solidFill>
                <a:schemeClr val="tx1"/>
              </a:solidFill>
            </a:endParaRPr>
          </a:p>
        </p:txBody>
      </p:sp>
      <p:sp>
        <p:nvSpPr>
          <p:cNvPr id="123" name="TextBox 122"/>
          <p:cNvSpPr txBox="1"/>
          <p:nvPr/>
        </p:nvSpPr>
        <p:spPr>
          <a:xfrm>
            <a:off x="6597077" y="291301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124" name="TextBox 123"/>
          <p:cNvSpPr txBox="1"/>
          <p:nvPr/>
        </p:nvSpPr>
        <p:spPr>
          <a:xfrm>
            <a:off x="7091684" y="3026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D16</a:t>
            </a:r>
            <a:endParaRPr lang="fr-FR" sz="800" dirty="0">
              <a:solidFill>
                <a:schemeClr val="bg1">
                  <a:lumMod val="75000"/>
                </a:schemeClr>
              </a:solidFill>
            </a:endParaRPr>
          </a:p>
        </p:txBody>
      </p:sp>
      <p:sp>
        <p:nvSpPr>
          <p:cNvPr id="125" name="TextBox 124"/>
          <p:cNvSpPr txBox="1"/>
          <p:nvPr/>
        </p:nvSpPr>
        <p:spPr>
          <a:xfrm>
            <a:off x="6597077" y="31365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126" name="TextBox 125"/>
          <p:cNvSpPr txBox="1"/>
          <p:nvPr/>
        </p:nvSpPr>
        <p:spPr>
          <a:xfrm>
            <a:off x="6597077" y="357037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SPI/MISO</a:t>
            </a:r>
            <a:endParaRPr lang="fr-FR" sz="600" dirty="0">
              <a:solidFill>
                <a:schemeClr val="bg1">
                  <a:lumMod val="75000"/>
                </a:schemeClr>
              </a:solidFill>
            </a:endParaRPr>
          </a:p>
        </p:txBody>
      </p:sp>
      <p:sp>
        <p:nvSpPr>
          <p:cNvPr id="127" name="TextBox 126"/>
          <p:cNvSpPr txBox="1"/>
          <p:nvPr/>
        </p:nvSpPr>
        <p:spPr>
          <a:xfrm>
            <a:off x="7091684" y="345208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SPI/SS</a:t>
            </a:r>
            <a:endParaRPr lang="fr-FR" sz="600" dirty="0">
              <a:solidFill>
                <a:schemeClr val="bg1">
                  <a:lumMod val="75000"/>
                </a:schemeClr>
              </a:solidFill>
            </a:endParaRPr>
          </a:p>
        </p:txBody>
      </p:sp>
      <p:sp>
        <p:nvSpPr>
          <p:cNvPr id="128" name="TextBox 127"/>
          <p:cNvSpPr txBox="1"/>
          <p:nvPr/>
        </p:nvSpPr>
        <p:spPr>
          <a:xfrm>
            <a:off x="7603112" y="33486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Ser1/TX</a:t>
            </a:r>
            <a:endParaRPr lang="fr-FR" sz="600" dirty="0">
              <a:solidFill>
                <a:schemeClr val="tx1"/>
              </a:solidFill>
            </a:endParaRPr>
          </a:p>
        </p:txBody>
      </p:sp>
      <p:sp>
        <p:nvSpPr>
          <p:cNvPr id="129" name="TextBox 128"/>
          <p:cNvSpPr txBox="1"/>
          <p:nvPr/>
        </p:nvSpPr>
        <p:spPr>
          <a:xfrm>
            <a:off x="7603112" y="35664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SPI/SCK</a:t>
            </a:r>
            <a:endParaRPr lang="fr-FR" sz="600" dirty="0">
              <a:solidFill>
                <a:schemeClr val="tx1"/>
              </a:solidFill>
            </a:endParaRPr>
          </a:p>
        </p:txBody>
      </p:sp>
      <p:sp>
        <p:nvSpPr>
          <p:cNvPr id="130" name="TextBox 129"/>
          <p:cNvSpPr txBox="1"/>
          <p:nvPr/>
        </p:nvSpPr>
        <p:spPr>
          <a:xfrm>
            <a:off x="7091684" y="324153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600" dirty="0">
              <a:solidFill>
                <a:schemeClr val="bg1">
                  <a:lumMod val="75000"/>
                </a:schemeClr>
              </a:solidFill>
            </a:endParaRPr>
          </a:p>
        </p:txBody>
      </p:sp>
      <p:pic>
        <p:nvPicPr>
          <p:cNvPr id="12" name="Picture 11"/>
          <p:cNvPicPr>
            <a:picLocks noChangeAspect="1"/>
          </p:cNvPicPr>
          <p:nvPr/>
        </p:nvPicPr>
        <p:blipFill>
          <a:blip r:embed="rId4"/>
          <a:stretch>
            <a:fillRect/>
          </a:stretch>
        </p:blipFill>
        <p:spPr>
          <a:xfrm rot="-5400000">
            <a:off x="132147" y="3350963"/>
            <a:ext cx="1408176" cy="1109472"/>
          </a:xfrm>
          <a:prstGeom prst="rect">
            <a:avLst/>
          </a:prstGeom>
        </p:spPr>
      </p:pic>
      <p:cxnSp>
        <p:nvCxnSpPr>
          <p:cNvPr id="132" name="Straight Connector 131"/>
          <p:cNvCxnSpPr/>
          <p:nvPr/>
        </p:nvCxnSpPr>
        <p:spPr>
          <a:xfrm>
            <a:off x="2262386" y="350150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352174" y="350150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821284" y="361104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352174" y="361104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216861" y="371820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352177" y="371820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821287" y="382774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352177" y="382774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2222349" y="393463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357665" y="3934630"/>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826775" y="404416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357665" y="404416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222352" y="415132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357668" y="415132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6778" y="4260861"/>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357668" y="4260861"/>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910084" y="34300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A4</a:t>
            </a:r>
            <a:endParaRPr lang="fr-FR" sz="800" dirty="0">
              <a:solidFill>
                <a:schemeClr val="bg1">
                  <a:lumMod val="75000"/>
                </a:schemeClr>
              </a:solidFill>
            </a:endParaRPr>
          </a:p>
        </p:txBody>
      </p:sp>
      <p:sp>
        <p:nvSpPr>
          <p:cNvPr id="149" name="TextBox 148"/>
          <p:cNvSpPr txBox="1"/>
          <p:nvPr/>
        </p:nvSpPr>
        <p:spPr>
          <a:xfrm>
            <a:off x="1415477" y="39706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800" dirty="0">
              <a:solidFill>
                <a:schemeClr val="bg1">
                  <a:lumMod val="75000"/>
                </a:schemeClr>
              </a:solidFill>
            </a:endParaRPr>
          </a:p>
        </p:txBody>
      </p:sp>
      <p:sp>
        <p:nvSpPr>
          <p:cNvPr id="150" name="TextBox 149"/>
          <p:cNvSpPr txBox="1"/>
          <p:nvPr/>
        </p:nvSpPr>
        <p:spPr>
          <a:xfrm>
            <a:off x="2920800" y="343176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A5</a:t>
            </a:r>
            <a:endParaRPr lang="fr-FR" sz="800" dirty="0">
              <a:solidFill>
                <a:schemeClr val="tx1"/>
              </a:solidFill>
            </a:endParaRPr>
          </a:p>
        </p:txBody>
      </p:sp>
      <p:sp>
        <p:nvSpPr>
          <p:cNvPr id="151" name="TextBox 150"/>
          <p:cNvSpPr txBox="1"/>
          <p:nvPr/>
        </p:nvSpPr>
        <p:spPr>
          <a:xfrm>
            <a:off x="2920800" y="364243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D21</a:t>
            </a:r>
            <a:endParaRPr lang="fr-FR" sz="800" dirty="0">
              <a:solidFill>
                <a:schemeClr val="tx1"/>
              </a:solidFill>
            </a:endParaRPr>
          </a:p>
        </p:txBody>
      </p:sp>
      <p:sp>
        <p:nvSpPr>
          <p:cNvPr id="152" name="TextBox 151"/>
          <p:cNvSpPr txBox="1"/>
          <p:nvPr/>
        </p:nvSpPr>
        <p:spPr>
          <a:xfrm>
            <a:off x="2421512" y="35358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D13</a:t>
            </a:r>
            <a:endParaRPr lang="fr-FR" sz="800" dirty="0">
              <a:solidFill>
                <a:schemeClr val="tx1"/>
              </a:solidFill>
            </a:endParaRPr>
          </a:p>
        </p:txBody>
      </p:sp>
      <p:sp>
        <p:nvSpPr>
          <p:cNvPr id="153" name="TextBox 152"/>
          <p:cNvSpPr txBox="1"/>
          <p:nvPr/>
        </p:nvSpPr>
        <p:spPr>
          <a:xfrm>
            <a:off x="2421512" y="375673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D15</a:t>
            </a:r>
            <a:endParaRPr lang="fr-FR" sz="800" dirty="0">
              <a:solidFill>
                <a:schemeClr val="tx1"/>
              </a:solidFill>
            </a:endParaRPr>
          </a:p>
        </p:txBody>
      </p:sp>
      <p:sp>
        <p:nvSpPr>
          <p:cNvPr id="154" name="TextBox 153"/>
          <p:cNvSpPr txBox="1"/>
          <p:nvPr/>
        </p:nvSpPr>
        <p:spPr>
          <a:xfrm>
            <a:off x="2920800" y="38608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700" dirty="0">
              <a:solidFill>
                <a:schemeClr val="tx1"/>
              </a:solidFill>
            </a:endParaRPr>
          </a:p>
        </p:txBody>
      </p:sp>
      <p:sp>
        <p:nvSpPr>
          <p:cNvPr id="155" name="TextBox 154"/>
          <p:cNvSpPr txBox="1"/>
          <p:nvPr/>
        </p:nvSpPr>
        <p:spPr>
          <a:xfrm>
            <a:off x="2920800" y="408107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SPI2/MOSI</a:t>
            </a:r>
            <a:endParaRPr lang="fr-FR" sz="800" dirty="0">
              <a:solidFill>
                <a:schemeClr val="tx1"/>
              </a:solidFill>
            </a:endParaRPr>
          </a:p>
        </p:txBody>
      </p:sp>
      <p:sp>
        <p:nvSpPr>
          <p:cNvPr id="156" name="TextBox 155"/>
          <p:cNvSpPr txBox="1"/>
          <p:nvPr/>
        </p:nvSpPr>
        <p:spPr>
          <a:xfrm>
            <a:off x="1415477" y="353582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D12</a:t>
            </a:r>
            <a:endParaRPr lang="fr-FR" sz="800" dirty="0">
              <a:solidFill>
                <a:schemeClr val="bg1">
                  <a:lumMod val="75000"/>
                </a:schemeClr>
              </a:solidFill>
            </a:endParaRPr>
          </a:p>
        </p:txBody>
      </p:sp>
      <p:sp>
        <p:nvSpPr>
          <p:cNvPr id="157" name="TextBox 156"/>
          <p:cNvSpPr txBox="1"/>
          <p:nvPr/>
        </p:nvSpPr>
        <p:spPr>
          <a:xfrm>
            <a:off x="1910084" y="364928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D20</a:t>
            </a:r>
            <a:endParaRPr lang="fr-FR" sz="800" dirty="0">
              <a:solidFill>
                <a:schemeClr val="bg1">
                  <a:lumMod val="75000"/>
                </a:schemeClr>
              </a:solidFill>
            </a:endParaRPr>
          </a:p>
        </p:txBody>
      </p:sp>
      <p:sp>
        <p:nvSpPr>
          <p:cNvPr id="158" name="TextBox 157"/>
          <p:cNvSpPr txBox="1"/>
          <p:nvPr/>
        </p:nvSpPr>
        <p:spPr>
          <a:xfrm>
            <a:off x="1415477" y="37593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D14</a:t>
            </a:r>
            <a:endParaRPr lang="fr-FR" sz="800" dirty="0">
              <a:solidFill>
                <a:schemeClr val="bg1">
                  <a:lumMod val="75000"/>
                </a:schemeClr>
              </a:solidFill>
            </a:endParaRPr>
          </a:p>
        </p:txBody>
      </p:sp>
      <p:sp>
        <p:nvSpPr>
          <p:cNvPr id="159" name="TextBox 158"/>
          <p:cNvSpPr txBox="1"/>
          <p:nvPr/>
        </p:nvSpPr>
        <p:spPr>
          <a:xfrm>
            <a:off x="1415477" y="419319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SPI2/MISO</a:t>
            </a:r>
            <a:endParaRPr lang="fr-FR" sz="800" dirty="0">
              <a:solidFill>
                <a:schemeClr val="bg1">
                  <a:lumMod val="75000"/>
                </a:schemeClr>
              </a:solidFill>
            </a:endParaRPr>
          </a:p>
        </p:txBody>
      </p:sp>
      <p:sp>
        <p:nvSpPr>
          <p:cNvPr id="160" name="TextBox 159"/>
          <p:cNvSpPr txBox="1"/>
          <p:nvPr/>
        </p:nvSpPr>
        <p:spPr>
          <a:xfrm>
            <a:off x="1910084" y="407489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SPI2/SS</a:t>
            </a:r>
            <a:endParaRPr lang="fr-FR" sz="800" dirty="0">
              <a:solidFill>
                <a:schemeClr val="bg1">
                  <a:lumMod val="75000"/>
                </a:schemeClr>
              </a:solidFill>
            </a:endParaRPr>
          </a:p>
        </p:txBody>
      </p:sp>
      <p:sp>
        <p:nvSpPr>
          <p:cNvPr id="161" name="TextBox 160"/>
          <p:cNvSpPr txBox="1"/>
          <p:nvPr/>
        </p:nvSpPr>
        <p:spPr>
          <a:xfrm>
            <a:off x="2421512" y="39714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800" dirty="0">
              <a:solidFill>
                <a:schemeClr val="tx1"/>
              </a:solidFill>
            </a:endParaRPr>
          </a:p>
        </p:txBody>
      </p:sp>
      <p:sp>
        <p:nvSpPr>
          <p:cNvPr id="162" name="TextBox 161"/>
          <p:cNvSpPr txBox="1"/>
          <p:nvPr/>
        </p:nvSpPr>
        <p:spPr>
          <a:xfrm>
            <a:off x="2421512" y="41892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SPI2/SCK</a:t>
            </a:r>
            <a:endParaRPr lang="fr-FR" sz="700" dirty="0">
              <a:solidFill>
                <a:schemeClr val="tx1"/>
              </a:solidFill>
            </a:endParaRPr>
          </a:p>
        </p:txBody>
      </p:sp>
      <p:sp>
        <p:nvSpPr>
          <p:cNvPr id="163" name="TextBox 162"/>
          <p:cNvSpPr txBox="1"/>
          <p:nvPr/>
        </p:nvSpPr>
        <p:spPr>
          <a:xfrm>
            <a:off x="1910084" y="38643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sp>
        <p:nvSpPr>
          <p:cNvPr id="7" name="Right Arrow 6"/>
          <p:cNvSpPr/>
          <p:nvPr/>
        </p:nvSpPr>
        <p:spPr>
          <a:xfrm rot="11669501">
            <a:off x="1013115" y="4738437"/>
            <a:ext cx="3379452" cy="381000"/>
          </a:xfrm>
          <a:prstGeom prst="rightArrow">
            <a:avLst/>
          </a:prstGeom>
          <a:solidFill>
            <a:srgbClr val="FF4B4B"/>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6" name="TextBox 165"/>
          <p:cNvSpPr txBox="1"/>
          <p:nvPr/>
        </p:nvSpPr>
        <p:spPr>
          <a:xfrm>
            <a:off x="194896" y="5124928"/>
            <a:ext cx="2752363" cy="923330"/>
          </a:xfrm>
          <a:prstGeom prst="rect">
            <a:avLst/>
          </a:prstGeom>
          <a:noFill/>
        </p:spPr>
        <p:txBody>
          <a:bodyPr wrap="square" rtlCol="0">
            <a:spAutoFit/>
          </a:bodyPr>
          <a:lstStyle/>
          <a:p>
            <a:r>
              <a:rPr lang="fr-FR" dirty="0" smtClean="0"/>
              <a:t>Arduino pins D2-D15 are pure GPIO. D16-D21 are GPIO and PWM.</a:t>
            </a:r>
          </a:p>
        </p:txBody>
      </p:sp>
      <p:cxnSp>
        <p:nvCxnSpPr>
          <p:cNvPr id="167" name="Straight Connector 166"/>
          <p:cNvCxnSpPr/>
          <p:nvPr/>
        </p:nvCxnSpPr>
        <p:spPr>
          <a:xfrm>
            <a:off x="2808665" y="2054049"/>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2217420" y="198960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169" name="Straight Connector 168"/>
          <p:cNvCxnSpPr/>
          <p:nvPr/>
        </p:nvCxnSpPr>
        <p:spPr>
          <a:xfrm>
            <a:off x="2861894" y="1772711"/>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2217420" y="1693683"/>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cxnSp>
        <p:nvCxnSpPr>
          <p:cNvPr id="171" name="Straight Connector 170"/>
          <p:cNvCxnSpPr/>
          <p:nvPr/>
        </p:nvCxnSpPr>
        <p:spPr>
          <a:xfrm>
            <a:off x="5658359" y="1676093"/>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111792" y="1558964"/>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1649128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SAMW25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6541392" y="31596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631180" y="31596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00290" y="32691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631180" y="32691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95867" y="337634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31183" y="337634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00293" y="348588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31183" y="348588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01355" y="35927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36671" y="35927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105781" y="37023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636671" y="37023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01358" y="380946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36674" y="380946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05784" y="391900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636674" y="391900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89090" y="30882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25" name="TextBox 24"/>
          <p:cNvSpPr txBox="1"/>
          <p:nvPr/>
        </p:nvSpPr>
        <p:spPr>
          <a:xfrm>
            <a:off x="5694483" y="362875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Serial1</a:t>
            </a:r>
            <a:endParaRPr lang="fr-FR" sz="800" dirty="0">
              <a:solidFill>
                <a:schemeClr val="bg1">
                  <a:lumMod val="75000"/>
                </a:schemeClr>
              </a:solidFill>
            </a:endParaRPr>
          </a:p>
        </p:txBody>
      </p:sp>
      <p:sp>
        <p:nvSpPr>
          <p:cNvPr id="26" name="TextBox 25"/>
          <p:cNvSpPr txBox="1"/>
          <p:nvPr/>
        </p:nvSpPr>
        <p:spPr>
          <a:xfrm>
            <a:off x="7199806" y="308990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27" name="TextBox 26"/>
          <p:cNvSpPr txBox="1"/>
          <p:nvPr/>
        </p:nvSpPr>
        <p:spPr>
          <a:xfrm>
            <a:off x="7199806" y="330058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28" name="TextBox 27"/>
          <p:cNvSpPr txBox="1"/>
          <p:nvPr/>
        </p:nvSpPr>
        <p:spPr>
          <a:xfrm>
            <a:off x="6700518" y="319397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29" name="TextBox 28"/>
          <p:cNvSpPr txBox="1"/>
          <p:nvPr/>
        </p:nvSpPr>
        <p:spPr>
          <a:xfrm>
            <a:off x="6700518" y="341487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30" name="TextBox 29"/>
          <p:cNvSpPr txBox="1"/>
          <p:nvPr/>
        </p:nvSpPr>
        <p:spPr>
          <a:xfrm>
            <a:off x="7199806" y="351902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err="1" smtClean="0">
                <a:solidFill>
                  <a:schemeClr val="tx1"/>
                </a:solidFill>
              </a:rPr>
              <a:t>Wire</a:t>
            </a:r>
            <a:r>
              <a:rPr lang="fr-FR" sz="700" dirty="0" smtClean="0">
                <a:solidFill>
                  <a:schemeClr val="tx1"/>
                </a:solidFill>
              </a:rPr>
              <a:t>/SCL</a:t>
            </a:r>
            <a:endParaRPr lang="fr-FR" sz="800" dirty="0">
              <a:solidFill>
                <a:schemeClr val="tx1"/>
              </a:solidFill>
            </a:endParaRPr>
          </a:p>
        </p:txBody>
      </p:sp>
      <p:sp>
        <p:nvSpPr>
          <p:cNvPr id="31" name="TextBox 30"/>
          <p:cNvSpPr txBox="1"/>
          <p:nvPr/>
        </p:nvSpPr>
        <p:spPr>
          <a:xfrm>
            <a:off x="7199806" y="37392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2" name="TextBox 31"/>
          <p:cNvSpPr txBox="1"/>
          <p:nvPr/>
        </p:nvSpPr>
        <p:spPr>
          <a:xfrm>
            <a:off x="5694483" y="31939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33" name="TextBox 32"/>
          <p:cNvSpPr txBox="1"/>
          <p:nvPr/>
        </p:nvSpPr>
        <p:spPr>
          <a:xfrm>
            <a:off x="6189090" y="330743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34" name="TextBox 33"/>
          <p:cNvSpPr txBox="1"/>
          <p:nvPr/>
        </p:nvSpPr>
        <p:spPr>
          <a:xfrm>
            <a:off x="5694483" y="34175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35" name="TextBox 34"/>
          <p:cNvSpPr txBox="1"/>
          <p:nvPr/>
        </p:nvSpPr>
        <p:spPr>
          <a:xfrm>
            <a:off x="5694483" y="385133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6" name="TextBox 35"/>
          <p:cNvSpPr txBox="1"/>
          <p:nvPr/>
        </p:nvSpPr>
        <p:spPr>
          <a:xfrm>
            <a:off x="6189090" y="373304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7" name="TextBox 36"/>
          <p:cNvSpPr txBox="1"/>
          <p:nvPr/>
        </p:nvSpPr>
        <p:spPr>
          <a:xfrm>
            <a:off x="6700518" y="36296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Serial1</a:t>
            </a:r>
            <a:endParaRPr lang="fr-FR" sz="800" dirty="0">
              <a:solidFill>
                <a:schemeClr val="tx1"/>
              </a:solidFill>
            </a:endParaRPr>
          </a:p>
        </p:txBody>
      </p:sp>
      <p:sp>
        <p:nvSpPr>
          <p:cNvPr id="38" name="TextBox 37"/>
          <p:cNvSpPr txBox="1"/>
          <p:nvPr/>
        </p:nvSpPr>
        <p:spPr>
          <a:xfrm>
            <a:off x="6700518" y="38474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9" name="TextBox 38"/>
          <p:cNvSpPr txBox="1"/>
          <p:nvPr/>
        </p:nvSpPr>
        <p:spPr>
          <a:xfrm>
            <a:off x="6189090" y="35224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700" dirty="0" err="1" smtClean="0">
                <a:solidFill>
                  <a:schemeClr val="bg1">
                    <a:lumMod val="75000"/>
                  </a:schemeClr>
                </a:solidFill>
              </a:rPr>
              <a:t>Wire</a:t>
            </a:r>
            <a:r>
              <a:rPr lang="fr-FR" sz="700" dirty="0" smtClean="0">
                <a:solidFill>
                  <a:schemeClr val="bg1">
                    <a:lumMod val="75000"/>
                  </a:schemeClr>
                </a:solidFill>
              </a:rPr>
              <a:t>/SDA</a:t>
            </a:r>
            <a:endParaRPr lang="fr-FR" sz="800" dirty="0">
              <a:solidFill>
                <a:schemeClr val="bg1">
                  <a:lumMod val="75000"/>
                </a:schemeClr>
              </a:solidFill>
            </a:endParaRPr>
          </a:p>
        </p:txBody>
      </p:sp>
      <p:cxnSp>
        <p:nvCxnSpPr>
          <p:cNvPr id="42" name="Straight Connector 41"/>
          <p:cNvCxnSpPr/>
          <p:nvPr/>
        </p:nvCxnSpPr>
        <p:spPr>
          <a:xfrm>
            <a:off x="2006125" y="3335324"/>
            <a:ext cx="1038225"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4"/>
          <a:stretch>
            <a:fillRect/>
          </a:stretch>
        </p:blipFill>
        <p:spPr>
          <a:xfrm>
            <a:off x="2806036" y="1737539"/>
            <a:ext cx="2941225" cy="2721864"/>
          </a:xfrm>
          <a:prstGeom prst="rect">
            <a:avLst/>
          </a:prstGeom>
        </p:spPr>
      </p:pic>
      <p:sp>
        <p:nvSpPr>
          <p:cNvPr id="41" name="TextBox 40"/>
          <p:cNvSpPr txBox="1"/>
          <p:nvPr/>
        </p:nvSpPr>
        <p:spPr>
          <a:xfrm>
            <a:off x="1295400" y="3270875"/>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err="1" smtClean="0">
                <a:solidFill>
                  <a:schemeClr val="bg1">
                    <a:lumMod val="75000"/>
                  </a:schemeClr>
                </a:solidFill>
              </a:rPr>
              <a:t>WiFi</a:t>
            </a:r>
            <a:r>
              <a:rPr lang="fr-FR" sz="800" dirty="0" smtClean="0">
                <a:solidFill>
                  <a:schemeClr val="bg1">
                    <a:lumMod val="75000"/>
                  </a:schemeClr>
                </a:solidFill>
              </a:rPr>
              <a:t> on SPI1</a:t>
            </a:r>
            <a:endParaRPr lang="fr-FR" sz="800" dirty="0">
              <a:solidFill>
                <a:schemeClr val="bg1">
                  <a:lumMod val="75000"/>
                </a:schemeClr>
              </a:solidFill>
            </a:endParaRPr>
          </a:p>
        </p:txBody>
      </p:sp>
      <p:cxnSp>
        <p:nvCxnSpPr>
          <p:cNvPr id="43" name="Straight Connector 42"/>
          <p:cNvCxnSpPr/>
          <p:nvPr/>
        </p:nvCxnSpPr>
        <p:spPr>
          <a:xfrm>
            <a:off x="1885963" y="2349186"/>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294718" y="2284737"/>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45" name="Straight Connector 44"/>
          <p:cNvCxnSpPr/>
          <p:nvPr/>
        </p:nvCxnSpPr>
        <p:spPr>
          <a:xfrm>
            <a:off x="1939192" y="2067848"/>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294718" y="198882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sp>
        <p:nvSpPr>
          <p:cNvPr id="3" name="TextBox 2"/>
          <p:cNvSpPr txBox="1"/>
          <p:nvPr/>
        </p:nvSpPr>
        <p:spPr>
          <a:xfrm>
            <a:off x="1226820" y="5149491"/>
            <a:ext cx="6675120" cy="369332"/>
          </a:xfrm>
          <a:prstGeom prst="rect">
            <a:avLst/>
          </a:prstGeom>
          <a:noFill/>
        </p:spPr>
        <p:txBody>
          <a:bodyPr wrap="square" rtlCol="0">
            <a:spAutoFit/>
          </a:bodyPr>
          <a:lstStyle/>
          <a:p>
            <a:r>
              <a:rPr lang="fr-FR" dirty="0" smtClean="0"/>
              <a:t>Arduino pins D2-D7 are pure GPIO. D8-D9 are GPIO and PWM.</a:t>
            </a:r>
          </a:p>
        </p:txBody>
      </p:sp>
      <p:cxnSp>
        <p:nvCxnSpPr>
          <p:cNvPr id="47" name="Straight Connector 46"/>
          <p:cNvCxnSpPr/>
          <p:nvPr/>
        </p:nvCxnSpPr>
        <p:spPr>
          <a:xfrm>
            <a:off x="4735657" y="1971230"/>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89090" y="1854101"/>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4033238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The following kit descriptions correspond to their use in usual industrial context.</a:t>
            </a:r>
          </a:p>
          <a:p>
            <a:pPr marL="0" indent="0">
              <a:buNone/>
            </a:pPr>
            <a:r>
              <a:rPr lang="en-US" dirty="0"/>
              <a:t>These kits are usually used in a product evaluation context and even if their design is a working one, they shouldn’t be considered as reference design</a:t>
            </a:r>
            <a:r>
              <a:rPr lang="en-US" dirty="0" smtClean="0"/>
              <a:t>.</a:t>
            </a:r>
          </a:p>
          <a:p>
            <a:pPr marL="0" indent="0">
              <a:buNone/>
            </a:pPr>
            <a:endParaRPr lang="en-US" dirty="0"/>
          </a:p>
          <a:p>
            <a:pPr marL="0" indent="0">
              <a:buNone/>
            </a:pPr>
            <a:r>
              <a:rPr lang="en-US" dirty="0"/>
              <a:t>The </a:t>
            </a:r>
            <a:r>
              <a:rPr lang="en-US" dirty="0" err="1"/>
              <a:t>Xplained</a:t>
            </a:r>
            <a:r>
              <a:rPr lang="en-US" dirty="0"/>
              <a:t> Pro platform is an Atmel ecosystem gathering the kits hardware, the according documentation and as much as possible software examples</a:t>
            </a:r>
            <a:r>
              <a:rPr lang="en-US" dirty="0" smtClean="0"/>
              <a:t>.</a:t>
            </a:r>
          </a:p>
          <a:p>
            <a:pPr marL="0" indent="0">
              <a:buNone/>
            </a:pPr>
            <a:endParaRPr lang="en-US" dirty="0"/>
          </a:p>
          <a:p>
            <a:pPr marL="0" indent="0">
              <a:buNone/>
            </a:pPr>
            <a:r>
              <a:rPr lang="en-US" dirty="0"/>
              <a:t>Basic or applicative applications are made available through Atmel Software Framework (ASF). ASF is preferred used with the free Atmel Studio but also with any other development </a:t>
            </a:r>
            <a:r>
              <a:rPr lang="en-US" dirty="0" smtClean="0"/>
              <a:t>environment via its standalone delivery.</a:t>
            </a:r>
          </a:p>
          <a:p>
            <a:pPr marL="0" indent="0">
              <a:buNone/>
            </a:pPr>
            <a:endParaRPr lang="en-US" dirty="0"/>
          </a:p>
          <a:p>
            <a:pPr marL="0" indent="0">
              <a:buNone/>
            </a:pPr>
            <a:r>
              <a:rPr lang="en-US" dirty="0" smtClean="0"/>
              <a:t>Some kits being appreciated by Open Source Community have been integrated to various projects according to their specific characteristics.</a:t>
            </a:r>
            <a:endParaRPr lang="en-US" dirty="0"/>
          </a:p>
          <a:p>
            <a:pPr marL="0" indent="0">
              <a:buNone/>
            </a:pPr>
            <a:endParaRPr lang="en-GB" dirty="0"/>
          </a:p>
        </p:txBody>
      </p:sp>
      <p:sp>
        <p:nvSpPr>
          <p:cNvPr id="3" name="Title 2"/>
          <p:cNvSpPr>
            <a:spLocks noGrp="1"/>
          </p:cNvSpPr>
          <p:nvPr>
            <p:ph type="title"/>
          </p:nvPr>
        </p:nvSpPr>
        <p:spPr/>
        <p:txBody>
          <a:bodyPr/>
          <a:lstStyle/>
          <a:p>
            <a:r>
              <a:rPr lang="fr-FR" dirty="0" smtClean="0"/>
              <a:t>Kits usable </a:t>
            </a:r>
            <a:r>
              <a:rPr lang="fr-FR" dirty="0" err="1" smtClean="0"/>
              <a:t>with</a:t>
            </a:r>
            <a:r>
              <a:rPr lang="fr-FR" dirty="0" smtClean="0"/>
              <a:t> Atmel Studio</a:t>
            </a:r>
            <a:endParaRPr lang="fr-FR" dirty="0"/>
          </a:p>
        </p:txBody>
      </p:sp>
      <p:sp>
        <p:nvSpPr>
          <p:cNvPr id="4" name="Text Placeholder 3"/>
          <p:cNvSpPr>
            <a:spLocks noGrp="1"/>
          </p:cNvSpPr>
          <p:nvPr>
            <p:ph type="body" sz="quarter" idx="14"/>
          </p:nvPr>
        </p:nvSpPr>
        <p:spPr/>
        <p:txBody>
          <a:bodyPr/>
          <a:lstStyle/>
          <a:p>
            <a:r>
              <a:rPr lang="fr-FR" dirty="0" smtClean="0"/>
              <a:t>Atmel </a:t>
            </a:r>
            <a:r>
              <a:rPr lang="fr-FR" dirty="0" err="1" smtClean="0"/>
              <a:t>Xplained</a:t>
            </a:r>
            <a:r>
              <a:rPr lang="fr-FR" dirty="0" smtClean="0"/>
              <a:t> Pro </a:t>
            </a:r>
            <a:r>
              <a:rPr lang="fr-FR" dirty="0" err="1" smtClean="0"/>
              <a:t>platform</a:t>
            </a:r>
            <a:endParaRPr lang="fr-FR" dirty="0"/>
          </a:p>
        </p:txBody>
      </p:sp>
    </p:spTree>
    <p:extLst>
      <p:ext uri="{BB962C8B-B14F-4D97-AF65-F5344CB8AC3E}">
        <p14:creationId xmlns:p14="http://schemas.microsoft.com/office/powerpoint/2010/main" val="3200723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385"/>
          <p:cNvPicPr preferRelativeResize="0"/>
          <p:nvPr/>
        </p:nvPicPr>
        <p:blipFill>
          <a:blip r:embed="rId2">
            <a:alphaModFix/>
          </a:blip>
          <a:stretch>
            <a:fillRect/>
          </a:stretch>
        </p:blipFill>
        <p:spPr>
          <a:xfrm rot="-4111146">
            <a:off x="3710958" y="3141346"/>
            <a:ext cx="1526631" cy="1389203"/>
          </a:xfrm>
          <a:prstGeom prst="rect">
            <a:avLst/>
          </a:prstGeom>
          <a:noFill/>
          <a:ln>
            <a:noFill/>
          </a:ln>
        </p:spPr>
      </p:pic>
      <p:pic>
        <p:nvPicPr>
          <p:cNvPr id="6" name="table"/>
          <p:cNvPicPr>
            <a:picLocks noChangeAspect="1"/>
          </p:cNvPicPr>
          <p:nvPr/>
        </p:nvPicPr>
        <p:blipFill>
          <a:blip r:embed="rId3"/>
          <a:stretch>
            <a:fillRect/>
          </a:stretch>
        </p:blipFill>
        <p:spPr>
          <a:xfrm>
            <a:off x="2427312" y="2286000"/>
            <a:ext cx="4289375" cy="3055320"/>
          </a:xfrm>
          <a:prstGeom prst="rect">
            <a:avLst/>
          </a:prstGeom>
        </p:spPr>
      </p:pic>
      <p:sp>
        <p:nvSpPr>
          <p:cNvPr id="2" name="Content Placeholder 1"/>
          <p:cNvSpPr>
            <a:spLocks noGrp="1"/>
          </p:cNvSpPr>
          <p:nvPr>
            <p:ph idx="1"/>
          </p:nvPr>
        </p:nvSpPr>
        <p:spPr/>
        <p:txBody>
          <a:bodyPr/>
          <a:lstStyle/>
          <a:p>
            <a:endParaRPr lang="fr-FR" dirty="0"/>
          </a:p>
        </p:txBody>
      </p:sp>
      <p:sp>
        <p:nvSpPr>
          <p:cNvPr id="3" name="Title 2"/>
          <p:cNvSpPr>
            <a:spLocks noGrp="1"/>
          </p:cNvSpPr>
          <p:nvPr>
            <p:ph type="title"/>
          </p:nvPr>
        </p:nvSpPr>
        <p:spPr/>
        <p:txBody>
          <a:bodyPr/>
          <a:lstStyle/>
          <a:p>
            <a:r>
              <a:rPr lang="en-US" dirty="0" err="1"/>
              <a:t>Xplained</a:t>
            </a:r>
            <a:r>
              <a:rPr lang="en-US" dirty="0"/>
              <a:t> Pro Extension header pinout</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1328835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214446" y="1428750"/>
            <a:ext cx="752475" cy="1238250"/>
          </a:xfrm>
          <a:prstGeom prst="rect">
            <a:avLst/>
          </a:prstGeom>
        </p:spPr>
      </p:pic>
      <p:sp>
        <p:nvSpPr>
          <p:cNvPr id="13" name="Title 12"/>
          <p:cNvSpPr>
            <a:spLocks noGrp="1"/>
          </p:cNvSpPr>
          <p:nvPr>
            <p:ph type="title"/>
          </p:nvPr>
        </p:nvSpPr>
        <p:spPr/>
        <p:txBody>
          <a:bodyPr/>
          <a:lstStyle/>
          <a:p>
            <a:r>
              <a:rPr lang="en-US" dirty="0" smtClean="0"/>
              <a:t>SAM4E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Atmel Studio/Software Framework pinout</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a:stretch>
            <a:fillRect/>
          </a:stretch>
        </p:blipFill>
        <p:spPr>
          <a:xfrm>
            <a:off x="5119071" y="3390900"/>
            <a:ext cx="57150" cy="76200"/>
          </a:xfrm>
          <a:prstGeom prst="rect">
            <a:avLst/>
          </a:prstGeom>
        </p:spPr>
      </p:pic>
      <p:pic>
        <p:nvPicPr>
          <p:cNvPr id="2" name="Picture 1"/>
          <p:cNvPicPr>
            <a:picLocks noChangeAspect="1"/>
          </p:cNvPicPr>
          <p:nvPr/>
        </p:nvPicPr>
        <p:blipFill>
          <a:blip r:embed="rId5"/>
          <a:stretch>
            <a:fillRect/>
          </a:stretch>
        </p:blipFill>
        <p:spPr>
          <a:xfrm>
            <a:off x="914400" y="1665376"/>
            <a:ext cx="4953178" cy="4430624"/>
          </a:xfrm>
          <a:prstGeom prst="rect">
            <a:avLst/>
          </a:prstGeom>
        </p:spPr>
      </p:pic>
      <p:cxnSp>
        <p:nvCxnSpPr>
          <p:cNvPr id="43" name="Straight Connector 42"/>
          <p:cNvCxnSpPr/>
          <p:nvPr/>
        </p:nvCxnSpPr>
        <p:spPr>
          <a:xfrm>
            <a:off x="6781955" y="302003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871743" y="302003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40853" y="312956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871743" y="312956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736430" y="323672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71746" y="323672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340856" y="334626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71746" y="334626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741918" y="34531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877234" y="34531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346344" y="35626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877234" y="35626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741921" y="366984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877237" y="366984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346347" y="377938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877237" y="377938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429653" y="294859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PB03</a:t>
            </a:r>
            <a:endParaRPr lang="fr-FR" sz="800" dirty="0">
              <a:solidFill>
                <a:schemeClr val="bg1">
                  <a:lumMod val="75000"/>
                </a:schemeClr>
              </a:solidFill>
            </a:endParaRPr>
          </a:p>
        </p:txBody>
      </p:sp>
      <p:sp>
        <p:nvSpPr>
          <p:cNvPr id="60" name="TextBox 59"/>
          <p:cNvSpPr txBox="1"/>
          <p:nvPr/>
        </p:nvSpPr>
        <p:spPr>
          <a:xfrm>
            <a:off x="5935046" y="348913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PA22</a:t>
            </a:r>
            <a:endParaRPr lang="fr-FR" sz="800" dirty="0">
              <a:solidFill>
                <a:schemeClr val="bg1">
                  <a:lumMod val="75000"/>
                </a:schemeClr>
              </a:solidFill>
            </a:endParaRPr>
          </a:p>
        </p:txBody>
      </p:sp>
      <p:sp>
        <p:nvSpPr>
          <p:cNvPr id="61" name="TextBox 60"/>
          <p:cNvSpPr txBox="1"/>
          <p:nvPr/>
        </p:nvSpPr>
        <p:spPr>
          <a:xfrm>
            <a:off x="7440369" y="295028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PB2</a:t>
            </a:r>
            <a:endParaRPr lang="fr-FR" sz="800" dirty="0">
              <a:solidFill>
                <a:schemeClr val="tx1"/>
              </a:solidFill>
            </a:endParaRPr>
          </a:p>
        </p:txBody>
      </p:sp>
      <p:sp>
        <p:nvSpPr>
          <p:cNvPr id="62" name="TextBox 61"/>
          <p:cNvSpPr txBox="1"/>
          <p:nvPr/>
        </p:nvSpPr>
        <p:spPr>
          <a:xfrm>
            <a:off x="7440369" y="316096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PA15</a:t>
            </a:r>
            <a:endParaRPr lang="fr-FR" sz="800" dirty="0">
              <a:solidFill>
                <a:schemeClr val="tx1"/>
              </a:solidFill>
            </a:endParaRPr>
          </a:p>
        </p:txBody>
      </p:sp>
      <p:sp>
        <p:nvSpPr>
          <p:cNvPr id="63" name="TextBox 62"/>
          <p:cNvSpPr txBox="1"/>
          <p:nvPr/>
        </p:nvSpPr>
        <p:spPr>
          <a:xfrm>
            <a:off x="6941081" y="305435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PA24</a:t>
            </a:r>
            <a:endParaRPr lang="fr-FR" sz="800" dirty="0">
              <a:solidFill>
                <a:schemeClr val="tx1"/>
              </a:solidFill>
            </a:endParaRPr>
          </a:p>
        </p:txBody>
      </p:sp>
      <p:sp>
        <p:nvSpPr>
          <p:cNvPr id="64" name="TextBox 63"/>
          <p:cNvSpPr txBox="1"/>
          <p:nvPr/>
        </p:nvSpPr>
        <p:spPr>
          <a:xfrm>
            <a:off x="6941081" y="327525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PA11</a:t>
            </a:r>
            <a:endParaRPr lang="fr-FR" sz="800" dirty="0">
              <a:solidFill>
                <a:schemeClr val="tx1"/>
              </a:solidFill>
            </a:endParaRPr>
          </a:p>
        </p:txBody>
      </p:sp>
      <p:sp>
        <p:nvSpPr>
          <p:cNvPr id="65" name="TextBox 64"/>
          <p:cNvSpPr txBox="1"/>
          <p:nvPr/>
        </p:nvSpPr>
        <p:spPr>
          <a:xfrm>
            <a:off x="7440369" y="337940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PA03</a:t>
            </a:r>
            <a:endParaRPr lang="fr-FR" sz="800" dirty="0">
              <a:solidFill>
                <a:schemeClr val="tx1"/>
              </a:solidFill>
            </a:endParaRPr>
          </a:p>
        </p:txBody>
      </p:sp>
      <p:sp>
        <p:nvSpPr>
          <p:cNvPr id="66" name="TextBox 65"/>
          <p:cNvSpPr txBox="1"/>
          <p:nvPr/>
        </p:nvSpPr>
        <p:spPr>
          <a:xfrm>
            <a:off x="7440369" y="359959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PB14</a:t>
            </a:r>
            <a:endParaRPr lang="fr-FR" sz="800" dirty="0">
              <a:solidFill>
                <a:schemeClr val="tx1"/>
              </a:solidFill>
            </a:endParaRPr>
          </a:p>
        </p:txBody>
      </p:sp>
      <p:sp>
        <p:nvSpPr>
          <p:cNvPr id="67" name="TextBox 66"/>
          <p:cNvSpPr txBox="1"/>
          <p:nvPr/>
        </p:nvSpPr>
        <p:spPr>
          <a:xfrm>
            <a:off x="5935046" y="305435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PA025</a:t>
            </a:r>
            <a:endParaRPr lang="fr-FR" sz="800" dirty="0">
              <a:solidFill>
                <a:schemeClr val="bg1">
                  <a:lumMod val="75000"/>
                </a:schemeClr>
              </a:solidFill>
            </a:endParaRPr>
          </a:p>
        </p:txBody>
      </p:sp>
      <p:sp>
        <p:nvSpPr>
          <p:cNvPr id="68" name="TextBox 67"/>
          <p:cNvSpPr txBox="1"/>
          <p:nvPr/>
        </p:nvSpPr>
        <p:spPr>
          <a:xfrm>
            <a:off x="6429653" y="316781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PA16</a:t>
            </a:r>
            <a:endParaRPr lang="fr-FR" sz="800" dirty="0">
              <a:solidFill>
                <a:schemeClr val="bg1">
                  <a:lumMod val="75000"/>
                </a:schemeClr>
              </a:solidFill>
            </a:endParaRPr>
          </a:p>
        </p:txBody>
      </p:sp>
      <p:sp>
        <p:nvSpPr>
          <p:cNvPr id="69" name="TextBox 68"/>
          <p:cNvSpPr txBox="1"/>
          <p:nvPr/>
        </p:nvSpPr>
        <p:spPr>
          <a:xfrm>
            <a:off x="5935046" y="327789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PD25</a:t>
            </a:r>
            <a:endParaRPr lang="fr-FR" sz="800" dirty="0">
              <a:solidFill>
                <a:schemeClr val="bg1">
                  <a:lumMod val="75000"/>
                </a:schemeClr>
              </a:solidFill>
            </a:endParaRPr>
          </a:p>
        </p:txBody>
      </p:sp>
      <p:sp>
        <p:nvSpPr>
          <p:cNvPr id="70" name="TextBox 69"/>
          <p:cNvSpPr txBox="1"/>
          <p:nvPr/>
        </p:nvSpPr>
        <p:spPr>
          <a:xfrm>
            <a:off x="5935046" y="371171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PA14</a:t>
            </a:r>
            <a:endParaRPr lang="fr-FR" sz="800" dirty="0">
              <a:solidFill>
                <a:schemeClr val="bg1">
                  <a:lumMod val="75000"/>
                </a:schemeClr>
              </a:solidFill>
            </a:endParaRPr>
          </a:p>
        </p:txBody>
      </p:sp>
      <p:sp>
        <p:nvSpPr>
          <p:cNvPr id="71" name="TextBox 70"/>
          <p:cNvSpPr txBox="1"/>
          <p:nvPr/>
        </p:nvSpPr>
        <p:spPr>
          <a:xfrm>
            <a:off x="6429653" y="359342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PA13</a:t>
            </a:r>
            <a:endParaRPr lang="fr-FR" sz="800" dirty="0">
              <a:solidFill>
                <a:schemeClr val="bg1">
                  <a:lumMod val="75000"/>
                </a:schemeClr>
              </a:solidFill>
            </a:endParaRPr>
          </a:p>
        </p:txBody>
      </p:sp>
      <p:sp>
        <p:nvSpPr>
          <p:cNvPr id="72" name="TextBox 71"/>
          <p:cNvSpPr txBox="1"/>
          <p:nvPr/>
        </p:nvSpPr>
        <p:spPr>
          <a:xfrm>
            <a:off x="6941081" y="349001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PA21</a:t>
            </a:r>
            <a:endParaRPr lang="fr-FR" sz="800" dirty="0">
              <a:solidFill>
                <a:schemeClr val="tx1"/>
              </a:solidFill>
            </a:endParaRPr>
          </a:p>
        </p:txBody>
      </p:sp>
      <p:sp>
        <p:nvSpPr>
          <p:cNvPr id="73" name="TextBox 72"/>
          <p:cNvSpPr txBox="1"/>
          <p:nvPr/>
        </p:nvSpPr>
        <p:spPr>
          <a:xfrm>
            <a:off x="6941081" y="370781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PA12</a:t>
            </a:r>
            <a:endParaRPr lang="fr-FR" sz="800" dirty="0">
              <a:solidFill>
                <a:schemeClr val="tx1"/>
              </a:solidFill>
            </a:endParaRPr>
          </a:p>
        </p:txBody>
      </p:sp>
      <p:sp>
        <p:nvSpPr>
          <p:cNvPr id="74" name="TextBox 73"/>
          <p:cNvSpPr txBox="1"/>
          <p:nvPr/>
        </p:nvSpPr>
        <p:spPr>
          <a:xfrm>
            <a:off x="6429653" y="338287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PA04</a:t>
            </a:r>
            <a:endParaRPr lang="fr-FR" sz="800" dirty="0">
              <a:solidFill>
                <a:schemeClr val="bg1">
                  <a:lumMod val="75000"/>
                </a:schemeClr>
              </a:solidFill>
            </a:endParaRPr>
          </a:p>
        </p:txBody>
      </p:sp>
      <p:pic>
        <p:nvPicPr>
          <p:cNvPr id="75" name="Picture 74"/>
          <p:cNvPicPr>
            <a:picLocks noChangeAspect="1"/>
          </p:cNvPicPr>
          <p:nvPr/>
        </p:nvPicPr>
        <p:blipFill>
          <a:blip r:embed="rId4"/>
          <a:stretch>
            <a:fillRect/>
          </a:stretch>
        </p:blipFill>
        <p:spPr>
          <a:xfrm>
            <a:off x="5098158" y="4857097"/>
            <a:ext cx="57150" cy="76200"/>
          </a:xfrm>
          <a:prstGeom prst="rect">
            <a:avLst/>
          </a:prstGeom>
        </p:spPr>
      </p:pic>
      <p:pic>
        <p:nvPicPr>
          <p:cNvPr id="108" name="Picture 107"/>
          <p:cNvPicPr>
            <a:picLocks noChangeAspect="1"/>
          </p:cNvPicPr>
          <p:nvPr/>
        </p:nvPicPr>
        <p:blipFill>
          <a:blip r:embed="rId4"/>
          <a:stretch>
            <a:fillRect/>
          </a:stretch>
        </p:blipFill>
        <p:spPr>
          <a:xfrm>
            <a:off x="6142551" y="2104146"/>
            <a:ext cx="57150" cy="76200"/>
          </a:xfrm>
          <a:prstGeom prst="rect">
            <a:avLst/>
          </a:prstGeom>
        </p:spPr>
      </p:pic>
      <p:cxnSp>
        <p:nvCxnSpPr>
          <p:cNvPr id="141" name="Straight Connector 140"/>
          <p:cNvCxnSpPr>
            <a:endCxn id="142" idx="2"/>
          </p:cNvCxnSpPr>
          <p:nvPr/>
        </p:nvCxnSpPr>
        <p:spPr>
          <a:xfrm flipV="1">
            <a:off x="4993934" y="1600200"/>
            <a:ext cx="458512" cy="267658"/>
          </a:xfrm>
          <a:prstGeom prst="bentConnector2">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919046" y="1346487"/>
            <a:ext cx="10668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Embedded Debugger</a:t>
            </a:r>
            <a:endParaRPr lang="fr-FR" sz="800" dirty="0">
              <a:solidFill>
                <a:schemeClr val="bg1">
                  <a:lumMod val="75000"/>
                </a:schemeClr>
              </a:solidFill>
            </a:endParaRPr>
          </a:p>
        </p:txBody>
      </p:sp>
      <p:sp>
        <p:nvSpPr>
          <p:cNvPr id="146" name="TextBox 145"/>
          <p:cNvSpPr txBox="1"/>
          <p:nvPr/>
        </p:nvSpPr>
        <p:spPr>
          <a:xfrm>
            <a:off x="5696942" y="3962400"/>
            <a:ext cx="1014087" cy="29822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2Gb </a:t>
            </a:r>
          </a:p>
          <a:p>
            <a:r>
              <a:rPr lang="fr-FR" sz="800" dirty="0" err="1" smtClean="0">
                <a:solidFill>
                  <a:schemeClr val="bg1">
                    <a:lumMod val="75000"/>
                  </a:schemeClr>
                </a:solidFill>
              </a:rPr>
              <a:t>NANDFlash</a:t>
            </a:r>
            <a:r>
              <a:rPr lang="fr-FR" sz="800" dirty="0" smtClean="0">
                <a:solidFill>
                  <a:schemeClr val="bg1">
                    <a:lumMod val="75000"/>
                  </a:schemeClr>
                </a:solidFill>
              </a:rPr>
              <a:t> (EBI)</a:t>
            </a:r>
            <a:endParaRPr lang="fr-FR" sz="800" dirty="0">
              <a:solidFill>
                <a:schemeClr val="bg1">
                  <a:lumMod val="75000"/>
                </a:schemeClr>
              </a:solidFill>
            </a:endParaRPr>
          </a:p>
        </p:txBody>
      </p:sp>
      <p:cxnSp>
        <p:nvCxnSpPr>
          <p:cNvPr id="147" name="Straight Connector 146"/>
          <p:cNvCxnSpPr/>
          <p:nvPr/>
        </p:nvCxnSpPr>
        <p:spPr>
          <a:xfrm>
            <a:off x="4270076" y="1598160"/>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3892076" y="1346487"/>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SW0 </a:t>
            </a:r>
            <a:endParaRPr lang="fr-FR" sz="800" dirty="0">
              <a:solidFill>
                <a:schemeClr val="bg1">
                  <a:lumMod val="75000"/>
                </a:schemeClr>
              </a:solidFill>
            </a:endParaRPr>
          </a:p>
          <a:p>
            <a:pPr algn="ctr"/>
            <a:r>
              <a:rPr lang="fr-FR" sz="800" dirty="0" smtClean="0">
                <a:solidFill>
                  <a:schemeClr val="bg1">
                    <a:lumMod val="75000"/>
                  </a:schemeClr>
                </a:solidFill>
              </a:rPr>
              <a:t>(PA02)</a:t>
            </a:r>
            <a:endParaRPr lang="fr-FR" sz="800" dirty="0">
              <a:solidFill>
                <a:schemeClr val="bg1">
                  <a:lumMod val="75000"/>
                </a:schemeClr>
              </a:solidFill>
            </a:endParaRPr>
          </a:p>
        </p:txBody>
      </p:sp>
      <p:sp>
        <p:nvSpPr>
          <p:cNvPr id="157" name="TextBox 156"/>
          <p:cNvSpPr txBox="1"/>
          <p:nvPr/>
        </p:nvSpPr>
        <p:spPr>
          <a:xfrm>
            <a:off x="2861646" y="6096000"/>
            <a:ext cx="756000" cy="381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2 x 512K</a:t>
            </a:r>
          </a:p>
          <a:p>
            <a:r>
              <a:rPr lang="fr-FR" sz="800" dirty="0" smtClean="0">
                <a:solidFill>
                  <a:schemeClr val="bg1">
                    <a:lumMod val="75000"/>
                  </a:schemeClr>
                </a:solidFill>
              </a:rPr>
              <a:t>SRAM (SMC)</a:t>
            </a:r>
            <a:endParaRPr lang="fr-FR" sz="800" dirty="0">
              <a:solidFill>
                <a:schemeClr val="bg1">
                  <a:lumMod val="75000"/>
                </a:schemeClr>
              </a:solidFill>
            </a:endParaRPr>
          </a:p>
        </p:txBody>
      </p:sp>
      <p:cxnSp>
        <p:nvCxnSpPr>
          <p:cNvPr id="158" name="Straight Connector 157"/>
          <p:cNvCxnSpPr/>
          <p:nvPr/>
        </p:nvCxnSpPr>
        <p:spPr>
          <a:xfrm flipH="1" flipV="1">
            <a:off x="4648076" y="4114800"/>
            <a:ext cx="1048866"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3242646" y="4983248"/>
            <a:ext cx="0" cy="111275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6" name="Bent Arrow 165"/>
          <p:cNvSpPr/>
          <p:nvPr/>
        </p:nvSpPr>
        <p:spPr>
          <a:xfrm>
            <a:off x="4270076" y="2018707"/>
            <a:ext cx="1907763" cy="3484934"/>
          </a:xfrm>
          <a:prstGeom prst="bentArrow">
            <a:avLst>
              <a:gd name="adj1" fmla="val 8205"/>
              <a:gd name="adj2" fmla="val 12246"/>
              <a:gd name="adj3" fmla="val 14062"/>
              <a:gd name="adj4" fmla="val 2709"/>
            </a:avLst>
          </a:prstGeom>
          <a:solidFill>
            <a:srgbClr val="FF4B4B"/>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cxnSp>
        <p:nvCxnSpPr>
          <p:cNvPr id="167" name="Straight Connector 166"/>
          <p:cNvCxnSpPr/>
          <p:nvPr/>
        </p:nvCxnSpPr>
        <p:spPr>
          <a:xfrm>
            <a:off x="7800948" y="173047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6890736" y="1730470"/>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7359846" y="184000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890736" y="184000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7755423" y="194716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6890739" y="194716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7359849" y="2056701"/>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6890739" y="2056701"/>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7760911" y="2163591"/>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896227" y="2163591"/>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7365337" y="2273127"/>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896227" y="2273127"/>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7760914" y="2380286"/>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896230" y="2380286"/>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7365340" y="2489822"/>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6896230" y="2489822"/>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83" name="TextBox 182"/>
          <p:cNvSpPr txBox="1"/>
          <p:nvPr/>
        </p:nvSpPr>
        <p:spPr>
          <a:xfrm>
            <a:off x="7448646" y="165903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PC13</a:t>
            </a:r>
            <a:endParaRPr lang="fr-FR" sz="800" dirty="0">
              <a:solidFill>
                <a:schemeClr val="bg1">
                  <a:lumMod val="75000"/>
                </a:schemeClr>
              </a:solidFill>
            </a:endParaRPr>
          </a:p>
        </p:txBody>
      </p:sp>
      <p:sp>
        <p:nvSpPr>
          <p:cNvPr id="184" name="TextBox 183"/>
          <p:cNvSpPr txBox="1"/>
          <p:nvPr/>
        </p:nvSpPr>
        <p:spPr>
          <a:xfrm>
            <a:off x="6954039" y="219957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PA06</a:t>
            </a:r>
            <a:endParaRPr lang="fr-FR" sz="800" dirty="0">
              <a:solidFill>
                <a:schemeClr val="bg1">
                  <a:lumMod val="75000"/>
                </a:schemeClr>
              </a:solidFill>
            </a:endParaRPr>
          </a:p>
        </p:txBody>
      </p:sp>
      <p:sp>
        <p:nvSpPr>
          <p:cNvPr id="185" name="TextBox 184"/>
          <p:cNvSpPr txBox="1"/>
          <p:nvPr/>
        </p:nvSpPr>
        <p:spPr>
          <a:xfrm>
            <a:off x="8459362" y="166072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PA17</a:t>
            </a:r>
            <a:endParaRPr lang="fr-FR" sz="800" dirty="0">
              <a:solidFill>
                <a:schemeClr val="tx1"/>
              </a:solidFill>
            </a:endParaRPr>
          </a:p>
        </p:txBody>
      </p:sp>
      <p:sp>
        <p:nvSpPr>
          <p:cNvPr id="186" name="TextBox 185"/>
          <p:cNvSpPr txBox="1"/>
          <p:nvPr/>
        </p:nvSpPr>
        <p:spPr>
          <a:xfrm>
            <a:off x="8459362" y="187139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PD20</a:t>
            </a:r>
            <a:endParaRPr lang="fr-FR" sz="800" dirty="0">
              <a:solidFill>
                <a:schemeClr val="tx1"/>
              </a:solidFill>
            </a:endParaRPr>
          </a:p>
        </p:txBody>
      </p:sp>
      <p:sp>
        <p:nvSpPr>
          <p:cNvPr id="187" name="TextBox 186"/>
          <p:cNvSpPr txBox="1"/>
          <p:nvPr/>
        </p:nvSpPr>
        <p:spPr>
          <a:xfrm>
            <a:off x="7960074" y="176478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PD28</a:t>
            </a:r>
            <a:endParaRPr lang="fr-FR" sz="800" dirty="0">
              <a:solidFill>
                <a:schemeClr val="tx1"/>
              </a:solidFill>
            </a:endParaRPr>
          </a:p>
        </p:txBody>
      </p:sp>
      <p:sp>
        <p:nvSpPr>
          <p:cNvPr id="188" name="TextBox 187"/>
          <p:cNvSpPr txBox="1"/>
          <p:nvPr/>
        </p:nvSpPr>
        <p:spPr>
          <a:xfrm>
            <a:off x="7960074" y="198569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PE01</a:t>
            </a:r>
            <a:endParaRPr lang="fr-FR" sz="800" dirty="0">
              <a:solidFill>
                <a:schemeClr val="tx1"/>
              </a:solidFill>
            </a:endParaRPr>
          </a:p>
        </p:txBody>
      </p:sp>
      <p:sp>
        <p:nvSpPr>
          <p:cNvPr id="189" name="TextBox 188"/>
          <p:cNvSpPr txBox="1"/>
          <p:nvPr/>
        </p:nvSpPr>
        <p:spPr>
          <a:xfrm>
            <a:off x="8459362" y="20898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PA03</a:t>
            </a:r>
            <a:endParaRPr lang="fr-FR" sz="800" dirty="0">
              <a:solidFill>
                <a:schemeClr val="tx1"/>
              </a:solidFill>
            </a:endParaRPr>
          </a:p>
        </p:txBody>
      </p:sp>
      <p:sp>
        <p:nvSpPr>
          <p:cNvPr id="190" name="TextBox 189"/>
          <p:cNvSpPr txBox="1"/>
          <p:nvPr/>
        </p:nvSpPr>
        <p:spPr>
          <a:xfrm>
            <a:off x="8459362" y="231003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PD30</a:t>
            </a:r>
            <a:endParaRPr lang="fr-FR" sz="800" dirty="0">
              <a:solidFill>
                <a:schemeClr val="tx1"/>
              </a:solidFill>
            </a:endParaRPr>
          </a:p>
        </p:txBody>
      </p:sp>
      <p:sp>
        <p:nvSpPr>
          <p:cNvPr id="191" name="TextBox 190"/>
          <p:cNvSpPr txBox="1"/>
          <p:nvPr/>
        </p:nvSpPr>
        <p:spPr>
          <a:xfrm>
            <a:off x="6954039" y="176478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PD17</a:t>
            </a:r>
            <a:endParaRPr lang="fr-FR" sz="800" dirty="0">
              <a:solidFill>
                <a:schemeClr val="bg1">
                  <a:lumMod val="75000"/>
                </a:schemeClr>
              </a:solidFill>
            </a:endParaRPr>
          </a:p>
        </p:txBody>
      </p:sp>
      <p:sp>
        <p:nvSpPr>
          <p:cNvPr id="192" name="TextBox 191"/>
          <p:cNvSpPr txBox="1"/>
          <p:nvPr/>
        </p:nvSpPr>
        <p:spPr>
          <a:xfrm>
            <a:off x="7448646" y="187824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PD24</a:t>
            </a:r>
            <a:endParaRPr lang="fr-FR" sz="800" dirty="0">
              <a:solidFill>
                <a:schemeClr val="bg1">
                  <a:lumMod val="75000"/>
                </a:schemeClr>
              </a:solidFill>
            </a:endParaRPr>
          </a:p>
        </p:txBody>
      </p:sp>
      <p:sp>
        <p:nvSpPr>
          <p:cNvPr id="193" name="TextBox 192"/>
          <p:cNvSpPr txBox="1"/>
          <p:nvPr/>
        </p:nvSpPr>
        <p:spPr>
          <a:xfrm>
            <a:off x="6954039" y="198833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PD26</a:t>
            </a:r>
            <a:endParaRPr lang="fr-FR" sz="800" dirty="0">
              <a:solidFill>
                <a:schemeClr val="bg1">
                  <a:lumMod val="75000"/>
                </a:schemeClr>
              </a:solidFill>
            </a:endParaRPr>
          </a:p>
        </p:txBody>
      </p:sp>
      <p:sp>
        <p:nvSpPr>
          <p:cNvPr id="194" name="TextBox 193"/>
          <p:cNvSpPr txBox="1"/>
          <p:nvPr/>
        </p:nvSpPr>
        <p:spPr>
          <a:xfrm>
            <a:off x="6954039" y="242215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PA14</a:t>
            </a:r>
            <a:endParaRPr lang="fr-FR" sz="800" dirty="0">
              <a:solidFill>
                <a:schemeClr val="bg1">
                  <a:lumMod val="75000"/>
                </a:schemeClr>
              </a:solidFill>
            </a:endParaRPr>
          </a:p>
        </p:txBody>
      </p:sp>
      <p:sp>
        <p:nvSpPr>
          <p:cNvPr id="195" name="TextBox 194"/>
          <p:cNvSpPr txBox="1"/>
          <p:nvPr/>
        </p:nvSpPr>
        <p:spPr>
          <a:xfrm>
            <a:off x="7448646" y="230385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PA13</a:t>
            </a:r>
            <a:endParaRPr lang="fr-FR" sz="800" dirty="0">
              <a:solidFill>
                <a:schemeClr val="bg1">
                  <a:lumMod val="75000"/>
                </a:schemeClr>
              </a:solidFill>
            </a:endParaRPr>
          </a:p>
        </p:txBody>
      </p:sp>
      <p:sp>
        <p:nvSpPr>
          <p:cNvPr id="196" name="TextBox 195"/>
          <p:cNvSpPr txBox="1"/>
          <p:nvPr/>
        </p:nvSpPr>
        <p:spPr>
          <a:xfrm>
            <a:off x="7960074" y="220045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PA05</a:t>
            </a:r>
            <a:endParaRPr lang="fr-FR" sz="800" dirty="0">
              <a:solidFill>
                <a:schemeClr val="tx1"/>
              </a:solidFill>
            </a:endParaRPr>
          </a:p>
        </p:txBody>
      </p:sp>
      <p:sp>
        <p:nvSpPr>
          <p:cNvPr id="197" name="TextBox 196"/>
          <p:cNvSpPr txBox="1"/>
          <p:nvPr/>
        </p:nvSpPr>
        <p:spPr>
          <a:xfrm>
            <a:off x="7960074" y="241825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PA12</a:t>
            </a:r>
            <a:endParaRPr lang="fr-FR" sz="800" dirty="0">
              <a:solidFill>
                <a:schemeClr val="tx1"/>
              </a:solidFill>
            </a:endParaRPr>
          </a:p>
        </p:txBody>
      </p:sp>
      <p:sp>
        <p:nvSpPr>
          <p:cNvPr id="198" name="TextBox 197"/>
          <p:cNvSpPr txBox="1"/>
          <p:nvPr/>
        </p:nvSpPr>
        <p:spPr>
          <a:xfrm>
            <a:off x="7448646" y="20933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PA04</a:t>
            </a:r>
            <a:endParaRPr lang="fr-FR" sz="800" dirty="0">
              <a:solidFill>
                <a:schemeClr val="bg1">
                  <a:lumMod val="75000"/>
                </a:schemeClr>
              </a:solidFill>
            </a:endParaRPr>
          </a:p>
        </p:txBody>
      </p:sp>
      <p:cxnSp>
        <p:nvCxnSpPr>
          <p:cNvPr id="199" name="Straight Connector 198"/>
          <p:cNvCxnSpPr/>
          <p:nvPr/>
        </p:nvCxnSpPr>
        <p:spPr>
          <a:xfrm>
            <a:off x="6782746" y="4485786"/>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5872534" y="4485786"/>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6341644" y="4595322"/>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5872534" y="4595322"/>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6737221" y="4702481"/>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5872537" y="4702481"/>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6341647" y="4812017"/>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872537" y="4812017"/>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6742709" y="491890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5878025" y="491890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6347135" y="502844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5878025" y="502844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6742712" y="513560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5878028" y="513560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6347138" y="524513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5878028" y="524513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15" name="TextBox 214"/>
          <p:cNvSpPr txBox="1"/>
          <p:nvPr/>
        </p:nvSpPr>
        <p:spPr>
          <a:xfrm>
            <a:off x="6430444" y="44143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NC</a:t>
            </a:r>
            <a:endParaRPr lang="fr-FR" sz="800" dirty="0">
              <a:solidFill>
                <a:schemeClr val="bg1">
                  <a:lumMod val="75000"/>
                </a:schemeClr>
              </a:solidFill>
            </a:endParaRPr>
          </a:p>
        </p:txBody>
      </p:sp>
      <p:sp>
        <p:nvSpPr>
          <p:cNvPr id="216" name="TextBox 215"/>
          <p:cNvSpPr txBox="1"/>
          <p:nvPr/>
        </p:nvSpPr>
        <p:spPr>
          <a:xfrm>
            <a:off x="5935837" y="495489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PA06</a:t>
            </a:r>
            <a:endParaRPr lang="fr-FR" sz="800" dirty="0">
              <a:solidFill>
                <a:schemeClr val="bg1">
                  <a:lumMod val="75000"/>
                </a:schemeClr>
              </a:solidFill>
            </a:endParaRPr>
          </a:p>
        </p:txBody>
      </p:sp>
      <p:sp>
        <p:nvSpPr>
          <p:cNvPr id="217" name="TextBox 216"/>
          <p:cNvSpPr txBox="1"/>
          <p:nvPr/>
        </p:nvSpPr>
        <p:spPr>
          <a:xfrm>
            <a:off x="7441160" y="441604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NC</a:t>
            </a:r>
            <a:endParaRPr lang="fr-FR" sz="800" dirty="0">
              <a:solidFill>
                <a:schemeClr val="tx1"/>
              </a:solidFill>
            </a:endParaRPr>
          </a:p>
        </p:txBody>
      </p:sp>
      <p:sp>
        <p:nvSpPr>
          <p:cNvPr id="218" name="TextBox 217"/>
          <p:cNvSpPr txBox="1"/>
          <p:nvPr/>
        </p:nvSpPr>
        <p:spPr>
          <a:xfrm>
            <a:off x="7441160" y="462671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PD21</a:t>
            </a:r>
            <a:endParaRPr lang="fr-FR" sz="800" dirty="0">
              <a:solidFill>
                <a:schemeClr val="tx1"/>
              </a:solidFill>
            </a:endParaRPr>
          </a:p>
        </p:txBody>
      </p:sp>
      <p:sp>
        <p:nvSpPr>
          <p:cNvPr id="219" name="TextBox 218"/>
          <p:cNvSpPr txBox="1"/>
          <p:nvPr/>
        </p:nvSpPr>
        <p:spPr>
          <a:xfrm>
            <a:off x="6941872" y="452010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PE02</a:t>
            </a:r>
            <a:endParaRPr lang="fr-FR" sz="800" dirty="0">
              <a:solidFill>
                <a:schemeClr val="tx1"/>
              </a:solidFill>
            </a:endParaRPr>
          </a:p>
        </p:txBody>
      </p:sp>
      <p:sp>
        <p:nvSpPr>
          <p:cNvPr id="220" name="TextBox 219"/>
          <p:cNvSpPr txBox="1"/>
          <p:nvPr/>
        </p:nvSpPr>
        <p:spPr>
          <a:xfrm>
            <a:off x="6941872" y="474100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PD29</a:t>
            </a:r>
            <a:endParaRPr lang="fr-FR" sz="800" dirty="0">
              <a:solidFill>
                <a:schemeClr val="tx1"/>
              </a:solidFill>
            </a:endParaRPr>
          </a:p>
        </p:txBody>
      </p:sp>
      <p:sp>
        <p:nvSpPr>
          <p:cNvPr id="221" name="TextBox 220"/>
          <p:cNvSpPr txBox="1"/>
          <p:nvPr/>
        </p:nvSpPr>
        <p:spPr>
          <a:xfrm>
            <a:off x="7441160" y="484515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PA03</a:t>
            </a:r>
            <a:endParaRPr lang="fr-FR" sz="800" dirty="0">
              <a:solidFill>
                <a:schemeClr val="tx1"/>
              </a:solidFill>
            </a:endParaRPr>
          </a:p>
        </p:txBody>
      </p:sp>
      <p:sp>
        <p:nvSpPr>
          <p:cNvPr id="222" name="TextBox 221"/>
          <p:cNvSpPr txBox="1"/>
          <p:nvPr/>
        </p:nvSpPr>
        <p:spPr>
          <a:xfrm>
            <a:off x="7441160" y="50653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PD23</a:t>
            </a:r>
            <a:endParaRPr lang="fr-FR" sz="800" dirty="0">
              <a:solidFill>
                <a:schemeClr val="tx1"/>
              </a:solidFill>
            </a:endParaRPr>
          </a:p>
        </p:txBody>
      </p:sp>
      <p:sp>
        <p:nvSpPr>
          <p:cNvPr id="223" name="TextBox 222"/>
          <p:cNvSpPr txBox="1"/>
          <p:nvPr/>
        </p:nvSpPr>
        <p:spPr>
          <a:xfrm>
            <a:off x="5935837" y="452010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PB5</a:t>
            </a:r>
            <a:endParaRPr lang="fr-FR" sz="800" dirty="0">
              <a:solidFill>
                <a:schemeClr val="bg1">
                  <a:lumMod val="75000"/>
                </a:schemeClr>
              </a:solidFill>
            </a:endParaRPr>
          </a:p>
        </p:txBody>
      </p:sp>
      <p:sp>
        <p:nvSpPr>
          <p:cNvPr id="224" name="TextBox 223"/>
          <p:cNvSpPr txBox="1"/>
          <p:nvPr/>
        </p:nvSpPr>
        <p:spPr>
          <a:xfrm>
            <a:off x="6430444" y="463356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NC</a:t>
            </a:r>
            <a:endParaRPr lang="fr-FR" sz="800" dirty="0">
              <a:solidFill>
                <a:schemeClr val="bg1">
                  <a:lumMod val="75000"/>
                </a:schemeClr>
              </a:solidFill>
            </a:endParaRPr>
          </a:p>
        </p:txBody>
      </p:sp>
      <p:sp>
        <p:nvSpPr>
          <p:cNvPr id="225" name="TextBox 224"/>
          <p:cNvSpPr txBox="1"/>
          <p:nvPr/>
        </p:nvSpPr>
        <p:spPr>
          <a:xfrm>
            <a:off x="5935837" y="47436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PB4</a:t>
            </a:r>
            <a:endParaRPr lang="fr-FR" sz="800" dirty="0">
              <a:solidFill>
                <a:schemeClr val="bg1">
                  <a:lumMod val="75000"/>
                </a:schemeClr>
              </a:solidFill>
            </a:endParaRPr>
          </a:p>
        </p:txBody>
      </p:sp>
      <p:sp>
        <p:nvSpPr>
          <p:cNvPr id="226" name="TextBox 225"/>
          <p:cNvSpPr txBox="1"/>
          <p:nvPr/>
        </p:nvSpPr>
        <p:spPr>
          <a:xfrm>
            <a:off x="5935837" y="5177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PA14</a:t>
            </a:r>
            <a:endParaRPr lang="fr-FR" sz="800" dirty="0">
              <a:solidFill>
                <a:schemeClr val="bg1">
                  <a:lumMod val="75000"/>
                </a:schemeClr>
              </a:solidFill>
            </a:endParaRPr>
          </a:p>
        </p:txBody>
      </p:sp>
      <p:sp>
        <p:nvSpPr>
          <p:cNvPr id="227" name="TextBox 226"/>
          <p:cNvSpPr txBox="1"/>
          <p:nvPr/>
        </p:nvSpPr>
        <p:spPr>
          <a:xfrm>
            <a:off x="6430444" y="505917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PA13</a:t>
            </a:r>
            <a:endParaRPr lang="fr-FR" sz="800" dirty="0">
              <a:solidFill>
                <a:schemeClr val="bg1">
                  <a:lumMod val="75000"/>
                </a:schemeClr>
              </a:solidFill>
            </a:endParaRPr>
          </a:p>
        </p:txBody>
      </p:sp>
      <p:sp>
        <p:nvSpPr>
          <p:cNvPr id="228" name="TextBox 227"/>
          <p:cNvSpPr txBox="1"/>
          <p:nvPr/>
        </p:nvSpPr>
        <p:spPr>
          <a:xfrm>
            <a:off x="6941872" y="495577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PA05</a:t>
            </a:r>
            <a:endParaRPr lang="fr-FR" sz="800" dirty="0">
              <a:solidFill>
                <a:schemeClr val="tx1"/>
              </a:solidFill>
            </a:endParaRPr>
          </a:p>
        </p:txBody>
      </p:sp>
      <p:sp>
        <p:nvSpPr>
          <p:cNvPr id="229" name="TextBox 228"/>
          <p:cNvSpPr txBox="1"/>
          <p:nvPr/>
        </p:nvSpPr>
        <p:spPr>
          <a:xfrm>
            <a:off x="6941872" y="517357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PA12</a:t>
            </a:r>
            <a:endParaRPr lang="fr-FR" sz="800" dirty="0">
              <a:solidFill>
                <a:schemeClr val="tx1"/>
              </a:solidFill>
            </a:endParaRPr>
          </a:p>
        </p:txBody>
      </p:sp>
      <p:sp>
        <p:nvSpPr>
          <p:cNvPr id="230" name="TextBox 229"/>
          <p:cNvSpPr txBox="1"/>
          <p:nvPr/>
        </p:nvSpPr>
        <p:spPr>
          <a:xfrm>
            <a:off x="6430444" y="484863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PA4</a:t>
            </a:r>
            <a:endParaRPr lang="fr-FR" sz="800" dirty="0">
              <a:solidFill>
                <a:schemeClr val="bg1">
                  <a:lumMod val="75000"/>
                </a:schemeClr>
              </a:solidFill>
            </a:endParaRPr>
          </a:p>
        </p:txBody>
      </p:sp>
      <p:cxnSp>
        <p:nvCxnSpPr>
          <p:cNvPr id="235" name="Straight Connector 234"/>
          <p:cNvCxnSpPr/>
          <p:nvPr/>
        </p:nvCxnSpPr>
        <p:spPr>
          <a:xfrm>
            <a:off x="1563246" y="1555268"/>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1185246" y="1303595"/>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Ethernet</a:t>
            </a:r>
            <a:endParaRPr lang="fr-FR" sz="800" dirty="0">
              <a:solidFill>
                <a:schemeClr val="bg1">
                  <a:lumMod val="75000"/>
                </a:schemeClr>
              </a:solidFill>
            </a:endParaRPr>
          </a:p>
        </p:txBody>
      </p:sp>
      <p:cxnSp>
        <p:nvCxnSpPr>
          <p:cNvPr id="237" name="Straight Connector 236"/>
          <p:cNvCxnSpPr/>
          <p:nvPr/>
        </p:nvCxnSpPr>
        <p:spPr>
          <a:xfrm>
            <a:off x="2443732" y="1557574"/>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2065732" y="1305901"/>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CAN</a:t>
            </a:r>
            <a:endParaRPr lang="fr-FR" sz="800" dirty="0">
              <a:solidFill>
                <a:schemeClr val="bg1">
                  <a:lumMod val="75000"/>
                </a:schemeClr>
              </a:solidFill>
            </a:endParaRPr>
          </a:p>
        </p:txBody>
      </p:sp>
    </p:spTree>
    <p:extLst>
      <p:ext uri="{BB962C8B-B14F-4D97-AF65-F5344CB8AC3E}">
        <p14:creationId xmlns:p14="http://schemas.microsoft.com/office/powerpoint/2010/main" val="40484828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CHP Corporate PowerPoint Template 7-2014 - test 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LongProperties xmlns="http://schemas.microsoft.com/office/2006/metadata/longProperties"/>
</file>

<file path=customXml/item4.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EFA943-0EFA-4FA6-9378-51F3C6690032}">
  <ds:schemaRefs>
    <ds:schemaRef ds:uri="http://schemas.microsoft.com/sharepoint/events"/>
  </ds:schemaRefs>
</ds:datastoreItem>
</file>

<file path=customXml/itemProps2.xml><?xml version="1.0" encoding="utf-8"?>
<ds:datastoreItem xmlns:ds="http://schemas.openxmlformats.org/officeDocument/2006/customXml" ds:itemID="{1BB6C027-A08F-47B9-B1C1-9BCA3AA87E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ef598d-997c-498b-b737-2f6b2c50ccab"/>
    <ds:schemaRef ds:uri="df7acb31-37ac-40e2-81bb-c44e3630f6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F8651F-F702-40A8-A1AE-348B603E373A}">
  <ds:schemaRefs>
    <ds:schemaRef ds:uri="http://schemas.microsoft.com/office/2006/metadata/longProperties"/>
  </ds:schemaRefs>
</ds:datastoreItem>
</file>

<file path=customXml/itemProps4.xml><?xml version="1.0" encoding="utf-8"?>
<ds:datastoreItem xmlns:ds="http://schemas.openxmlformats.org/officeDocument/2006/customXml" ds:itemID="{969A8A58-8A07-454F-B74A-ADBFE1673F39}">
  <ds:schemaRefs>
    <ds:schemaRef ds:uri="http://schemas.microsoft.com/office/2006/documentManagement/types"/>
    <ds:schemaRef ds:uri="http://purl.org/dc/terms/"/>
    <ds:schemaRef ds:uri="df7acb31-37ac-40e2-81bb-c44e3630f613"/>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38ef598d-997c-498b-b737-2f6b2c50ccab"/>
  </ds:schemaRefs>
</ds:datastoreItem>
</file>

<file path=customXml/itemProps5.xml><?xml version="1.0" encoding="utf-8"?>
<ds:datastoreItem xmlns:ds="http://schemas.openxmlformats.org/officeDocument/2006/customXml" ds:itemID="{BEE3F6AE-35C3-406C-ADC9-4B9966F465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MCHP Corporate PowerPoint Template 7-2014 - test theme</Template>
  <TotalTime>5832</TotalTime>
  <Words>1201</Words>
  <Application>Microsoft Office PowerPoint</Application>
  <PresentationFormat>On-screen Show (4:3)</PresentationFormat>
  <Paragraphs>344</Paragraphs>
  <Slides>19</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Gulim</vt:lpstr>
      <vt:lpstr>Arial</vt:lpstr>
      <vt:lpstr>Calibri</vt:lpstr>
      <vt:lpstr>Consolas</vt:lpstr>
      <vt:lpstr>Monotype Sorts</vt:lpstr>
      <vt:lpstr>Verdana</vt:lpstr>
      <vt:lpstr>Wingdings</vt:lpstr>
      <vt:lpstr>MCHP Corporate PowerPoint Template 7-2014 - test theme</vt:lpstr>
      <vt:lpstr>Custom Design</vt:lpstr>
      <vt:lpstr>Startup Weekend Aix-Marseille</vt:lpstr>
      <vt:lpstr>Tools</vt:lpstr>
      <vt:lpstr>Kits usable with Arduino IDE</vt:lpstr>
      <vt:lpstr>AVR atmega328p Xplained mini</vt:lpstr>
      <vt:lpstr>SAMD21 Xplained Pro</vt:lpstr>
      <vt:lpstr>SAMW25 Xplained Pro</vt:lpstr>
      <vt:lpstr>Kits usable with Atmel Studio</vt:lpstr>
      <vt:lpstr>Xplained Pro Extension header pinout</vt:lpstr>
      <vt:lpstr>SAM4E Xplained Pro</vt:lpstr>
      <vt:lpstr>IO1 Xplained Pro</vt:lpstr>
      <vt:lpstr>OLED1 Xplained Pro</vt:lpstr>
      <vt:lpstr>PROTO1 Xplained Pro</vt:lpstr>
      <vt:lpstr>ATWINC1500 Xplained Pro</vt:lpstr>
      <vt:lpstr>References</vt:lpstr>
      <vt:lpstr>PowerPoint Presentation</vt:lpstr>
      <vt:lpstr>Blynk.cc</vt:lpstr>
      <vt:lpstr>PowerPoint Presentation</vt:lpstr>
      <vt:lpstr>PowerPoint Presentation</vt:lpstr>
      <vt:lpstr>PowerPoint Presentation</vt:lpstr>
    </vt:vector>
  </TitlesOfParts>
  <Company>Microchip Technology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Bryan J. Liddiard</dc:creator>
  <cp:lastModifiedBy>Jerome Semette</cp:lastModifiedBy>
  <cp:revision>69</cp:revision>
  <cp:lastPrinted>2016-10-28T09:13:14Z</cp:lastPrinted>
  <dcterms:created xsi:type="dcterms:W3CDTF">2014-08-08T04:58:31Z</dcterms:created>
  <dcterms:modified xsi:type="dcterms:W3CDTF">2016-10-28T12:20:52Z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SV5CHKDEWJXD-25-13</vt:lpwstr>
  </property>
  <property fmtid="{D5CDD505-2E9C-101B-9397-08002B2CF9AE}" pid="3" name="_dlc_DocIdItemGuid">
    <vt:lpwstr>51ae9027-037b-4a59-924d-34c9fc95c321</vt:lpwstr>
  </property>
  <property fmtid="{D5CDD505-2E9C-101B-9397-08002B2CF9AE}" pid="4" name="_dlc_DocIdUrl">
    <vt:lpwstr>http://mchpweb-2010/marcom/home/_layouts/DocIdRedir.aspx?ID=SV5CHKDEWJXD-25-13, SV5CHKDEWJXD-25-13</vt:lpwstr>
  </property>
</Properties>
</file>